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56" r:id="rId5"/>
    <p:sldId id="596" r:id="rId6"/>
    <p:sldId id="599" r:id="rId7"/>
    <p:sldId id="601" r:id="rId8"/>
    <p:sldId id="602" r:id="rId9"/>
    <p:sldId id="603" r:id="rId10"/>
    <p:sldId id="604" r:id="rId11"/>
    <p:sldId id="605" r:id="rId12"/>
    <p:sldId id="606" r:id="rId13"/>
    <p:sldId id="607" r:id="rId14"/>
    <p:sldId id="608" r:id="rId15"/>
    <p:sldId id="609" r:id="rId16"/>
    <p:sldId id="620" r:id="rId17"/>
    <p:sldId id="621" r:id="rId18"/>
    <p:sldId id="610" r:id="rId19"/>
    <p:sldId id="611" r:id="rId20"/>
    <p:sldId id="613" r:id="rId21"/>
    <p:sldId id="614" r:id="rId22"/>
    <p:sldId id="624" r:id="rId23"/>
    <p:sldId id="616" r:id="rId24"/>
    <p:sldId id="617" r:id="rId25"/>
    <p:sldId id="618" r:id="rId26"/>
    <p:sldId id="619" r:id="rId27"/>
    <p:sldId id="62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Whyte" initials="MW" lastIdx="1" clrIdx="0">
    <p:extLst>
      <p:ext uri="{19B8F6BF-5375-455C-9EA6-DF929625EA0E}">
        <p15:presenceInfo xmlns:p15="http://schemas.microsoft.com/office/powerpoint/2012/main" userId="S::Megan.Whyte@etbi.ie::d4f5b6be-de08-4c19-b456-e429d0c0d3b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43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5266D3-C94A-4D21-904B-514F79529270}" v="1" dt="2021-11-03T15:15:57.3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53937" autoAdjust="0"/>
  </p:normalViewPr>
  <p:slideViewPr>
    <p:cSldViewPr snapToGrid="0">
      <p:cViewPr varScale="1">
        <p:scale>
          <a:sx n="61" d="100"/>
          <a:sy n="61" d="100"/>
        </p:scale>
        <p:origin x="2454"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Whyte" userId="d4f5b6be-de08-4c19-b456-e429d0c0d3b6" providerId="ADAL" clId="{365266D3-C94A-4D21-904B-514F79529270}"/>
    <pc:docChg chg="modSld">
      <pc:chgData name="Megan Whyte" userId="d4f5b6be-de08-4c19-b456-e429d0c0d3b6" providerId="ADAL" clId="{365266D3-C94A-4D21-904B-514F79529270}" dt="2021-11-05T14:31:30.185" v="75" actId="20577"/>
      <pc:docMkLst>
        <pc:docMk/>
      </pc:docMkLst>
      <pc:sldChg chg="modSp mod">
        <pc:chgData name="Megan Whyte" userId="d4f5b6be-de08-4c19-b456-e429d0c0d3b6" providerId="ADAL" clId="{365266D3-C94A-4D21-904B-514F79529270}" dt="2021-11-05T14:31:30.185" v="75" actId="20577"/>
        <pc:sldMkLst>
          <pc:docMk/>
          <pc:sldMk cId="587338116" sldId="256"/>
        </pc:sldMkLst>
        <pc:spChg chg="mod">
          <ac:chgData name="Megan Whyte" userId="d4f5b6be-de08-4c19-b456-e429d0c0d3b6" providerId="ADAL" clId="{365266D3-C94A-4D21-904B-514F79529270}" dt="2021-11-05T14:31:30.185" v="75" actId="20577"/>
          <ac:spMkLst>
            <pc:docMk/>
            <pc:sldMk cId="587338116" sldId="256"/>
            <ac:spMk id="3" creationId="{66525654-6A2F-46DD-B029-5647A1AB50EF}"/>
          </ac:spMkLst>
        </pc:spChg>
        <pc:spChg chg="mod">
          <ac:chgData name="Megan Whyte" userId="d4f5b6be-de08-4c19-b456-e429d0c0d3b6" providerId="ADAL" clId="{365266D3-C94A-4D21-904B-514F79529270}" dt="2021-11-05T14:31:21.346" v="45" actId="20577"/>
          <ac:spMkLst>
            <pc:docMk/>
            <pc:sldMk cId="587338116" sldId="256"/>
            <ac:spMk id="6" creationId="{B6DBD919-E156-4345-AF4B-6708B9390EC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005ED2-5301-4A41-949E-C234813C466B}" type="datetimeFigureOut">
              <a:rPr lang="en-IE" smtClean="0"/>
              <a:t>05/11/2021</a:t>
            </a:fld>
            <a:endParaRPr lang="en-IE"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5A3855-F43A-4393-9A7D-7DFB458522EA}" type="slidenum">
              <a:rPr lang="en-IE" smtClean="0"/>
              <a:t>‹#›</a:t>
            </a:fld>
            <a:endParaRPr lang="en-IE" dirty="0"/>
          </a:p>
        </p:txBody>
      </p:sp>
    </p:spTree>
    <p:extLst>
      <p:ext uri="{BB962C8B-B14F-4D97-AF65-F5344CB8AC3E}">
        <p14:creationId xmlns:p14="http://schemas.microsoft.com/office/powerpoint/2010/main" val="2906480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A85A3855-F43A-4393-9A7D-7DFB458522EA}" type="slidenum">
              <a:rPr lang="en-IE" smtClean="0"/>
              <a:t>1</a:t>
            </a:fld>
            <a:endParaRPr lang="en-IE" dirty="0"/>
          </a:p>
        </p:txBody>
      </p:sp>
    </p:spTree>
    <p:extLst>
      <p:ext uri="{BB962C8B-B14F-4D97-AF65-F5344CB8AC3E}">
        <p14:creationId xmlns:p14="http://schemas.microsoft.com/office/powerpoint/2010/main" val="4120541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000000"/>
                </a:solidFill>
                <a:effectLst/>
              </a:rPr>
              <a:t>Because </a:t>
            </a:r>
            <a:r>
              <a:rPr lang="en-GB" b="0" i="1" u="none" strike="noStrike" dirty="0">
                <a:solidFill>
                  <a:srgbClr val="000000"/>
                </a:solidFill>
                <a:effectLst/>
              </a:rPr>
              <a:t>GMGY </a:t>
            </a:r>
            <a:r>
              <a:rPr lang="en-GB" b="0" i="0" u="none" strike="noStrike" dirty="0">
                <a:solidFill>
                  <a:srgbClr val="000000"/>
                </a:solidFill>
                <a:effectLst/>
              </a:rPr>
              <a:t>provides autonomy and flexibility to teachers, there are a variety of ways they identify the focus of new learning for a </a:t>
            </a:r>
            <a:r>
              <a:rPr lang="en-GB" b="0" i="1" u="none" strike="noStrike" dirty="0">
                <a:solidFill>
                  <a:srgbClr val="000000"/>
                </a:solidFill>
                <a:effectLst/>
              </a:rPr>
              <a:t>GMGY</a:t>
            </a:r>
            <a:r>
              <a:rPr lang="en-GB" b="0" i="0" u="none" strike="noStrike" dirty="0">
                <a:solidFill>
                  <a:srgbClr val="000000"/>
                </a:solidFill>
                <a:effectLst/>
              </a:rPr>
              <a:t> lesson, which might include: </a:t>
            </a:r>
          </a:p>
          <a:p>
            <a:endParaRPr lang="en-GB" b="0" i="0" u="none" strike="noStrike" dirty="0">
              <a:solidFill>
                <a:srgbClr val="000000"/>
              </a:solidFill>
              <a:effectLst/>
            </a:endParaRPr>
          </a:p>
          <a:p>
            <a:pPr marL="171450" indent="-171450">
              <a:buFont typeface="Arial" panose="020B0604020202020204" pitchFamily="34" charset="0"/>
              <a:buChar char="•"/>
            </a:pPr>
            <a:r>
              <a:rPr lang="en-GB" b="0" i="0" u="none" strike="noStrike" dirty="0">
                <a:solidFill>
                  <a:srgbClr val="000000"/>
                </a:solidFill>
                <a:effectLst/>
              </a:rPr>
              <a:t>Responding to the </a:t>
            </a:r>
            <a:r>
              <a:rPr lang="en-GB" b="1" i="0" u="none" strike="noStrike" dirty="0">
                <a:solidFill>
                  <a:srgbClr val="000000"/>
                </a:solidFill>
                <a:effectLst/>
              </a:rPr>
              <a:t>expressed needs and interests of children</a:t>
            </a:r>
            <a:endParaRPr lang="en-GB" b="0" i="0" u="none" strike="noStrike" dirty="0">
              <a:solidFill>
                <a:srgbClr val="000000"/>
              </a:solidFill>
              <a:effectLst/>
            </a:endParaRPr>
          </a:p>
          <a:p>
            <a:pPr marL="171450" indent="-171450">
              <a:buFont typeface="Arial" panose="020B0604020202020204" pitchFamily="34" charset="0"/>
              <a:buChar char="•"/>
            </a:pPr>
            <a:r>
              <a:rPr lang="en-GB" b="0" i="0" u="none" strike="noStrike" dirty="0">
                <a:solidFill>
                  <a:srgbClr val="000000"/>
                </a:solidFill>
                <a:effectLst/>
              </a:rPr>
              <a:t>Building on </a:t>
            </a:r>
            <a:r>
              <a:rPr lang="en-GB" b="1" i="0" u="none" strike="noStrike" dirty="0">
                <a:solidFill>
                  <a:srgbClr val="000000"/>
                </a:solidFill>
                <a:effectLst/>
              </a:rPr>
              <a:t>current local, national or international events</a:t>
            </a:r>
            <a:endParaRPr lang="en-GB" b="0" i="0" u="none" strike="noStrike" dirty="0">
              <a:solidFill>
                <a:srgbClr val="000000"/>
              </a:solidFill>
              <a:effectLst/>
            </a:endParaRPr>
          </a:p>
          <a:p>
            <a:pPr marL="171450" indent="-171450">
              <a:buFont typeface="Arial" panose="020B0604020202020204" pitchFamily="34" charset="0"/>
              <a:buChar char="•"/>
            </a:pPr>
            <a:r>
              <a:rPr lang="en-GB" b="0" i="0" u="none" strike="noStrike" dirty="0">
                <a:solidFill>
                  <a:srgbClr val="000000"/>
                </a:solidFill>
                <a:effectLst/>
              </a:rPr>
              <a:t>Building on </a:t>
            </a:r>
            <a:r>
              <a:rPr lang="en-GB" b="1" i="0" u="none" strike="noStrike" dirty="0">
                <a:solidFill>
                  <a:srgbClr val="000000"/>
                </a:solidFill>
                <a:effectLst/>
              </a:rPr>
              <a:t>unplanned learning experiences</a:t>
            </a:r>
            <a:r>
              <a:rPr lang="en-GB" b="0" i="0" u="none" strike="noStrike" dirty="0">
                <a:solidFill>
                  <a:srgbClr val="000000"/>
                </a:solidFill>
                <a:effectLst/>
              </a:rPr>
              <a:t> within the classroom/school context</a:t>
            </a:r>
          </a:p>
          <a:p>
            <a:pPr marL="171450" indent="-171450">
              <a:buFont typeface="Arial" panose="020B0604020202020204" pitchFamily="34" charset="0"/>
              <a:buChar char="•"/>
            </a:pPr>
            <a:r>
              <a:rPr lang="en-GB" b="0" i="0" u="none" strike="noStrike" dirty="0">
                <a:solidFill>
                  <a:srgbClr val="000000"/>
                </a:solidFill>
                <a:effectLst/>
              </a:rPr>
              <a:t>Identifying </a:t>
            </a:r>
            <a:r>
              <a:rPr lang="en-GB" b="1" i="0" u="none" strike="noStrike" dirty="0">
                <a:solidFill>
                  <a:srgbClr val="000000"/>
                </a:solidFill>
                <a:effectLst/>
              </a:rPr>
              <a:t>new and interesting resources</a:t>
            </a:r>
            <a:endParaRPr lang="en-GB" b="0" i="0" u="none" strike="noStrike" dirty="0">
              <a:solidFill>
                <a:srgbClr val="000000"/>
              </a:solidFill>
              <a:effectLst/>
            </a:endParaRPr>
          </a:p>
          <a:p>
            <a:pPr marL="171450" indent="-171450">
              <a:buFont typeface="Arial" panose="020B0604020202020204" pitchFamily="34" charset="0"/>
              <a:buChar char="•"/>
            </a:pPr>
            <a:r>
              <a:rPr lang="en-IE" b="0" i="0" u="none" strike="noStrike" dirty="0">
                <a:solidFill>
                  <a:srgbClr val="000000"/>
                </a:solidFill>
                <a:effectLst/>
              </a:rPr>
              <a:t>Unpacking </a:t>
            </a:r>
            <a:r>
              <a:rPr lang="en-IE" b="1" i="0" u="none" strike="noStrike" dirty="0">
                <a:solidFill>
                  <a:srgbClr val="000000"/>
                </a:solidFill>
                <a:effectLst/>
              </a:rPr>
              <a:t>GMGY learning outcomes </a:t>
            </a:r>
            <a:endParaRPr lang="en-IE" dirty="0"/>
          </a:p>
        </p:txBody>
      </p:sp>
      <p:sp>
        <p:nvSpPr>
          <p:cNvPr id="4" name="Slide Number Placeholder 3"/>
          <p:cNvSpPr>
            <a:spLocks noGrp="1"/>
          </p:cNvSpPr>
          <p:nvPr>
            <p:ph type="sldNum" sz="quarter" idx="5"/>
          </p:nvPr>
        </p:nvSpPr>
        <p:spPr/>
        <p:txBody>
          <a:bodyPr/>
          <a:lstStyle/>
          <a:p>
            <a:fld id="{A85A3855-F43A-4393-9A7D-7DFB458522EA}" type="slidenum">
              <a:rPr lang="en-IE" smtClean="0"/>
              <a:t>10</a:t>
            </a:fld>
            <a:endParaRPr lang="en-IE" dirty="0"/>
          </a:p>
        </p:txBody>
      </p:sp>
    </p:spTree>
    <p:extLst>
      <p:ext uri="{BB962C8B-B14F-4D97-AF65-F5344CB8AC3E}">
        <p14:creationId xmlns:p14="http://schemas.microsoft.com/office/powerpoint/2010/main" val="3117722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000000"/>
                </a:solidFill>
                <a:effectLst/>
                <a:latin typeface="YAD7QhG2T6o 0"/>
              </a:rPr>
              <a:t>Learning outcomes are </a:t>
            </a:r>
            <a:r>
              <a:rPr lang="en-GB" b="1" i="0" u="none" strike="noStrike" dirty="0">
                <a:solidFill>
                  <a:srgbClr val="000000"/>
                </a:solidFill>
                <a:effectLst/>
                <a:latin typeface="YAD7QhG2T6o 0"/>
              </a:rPr>
              <a:t>statements in curriculum specifications to describe the skills, concepts, values and dispositions students should be able to demonstrate after a period of learning</a:t>
            </a:r>
            <a:r>
              <a:rPr lang="en-GB" b="0" i="0" u="none" strike="noStrike" dirty="0">
                <a:solidFill>
                  <a:srgbClr val="000000"/>
                </a:solidFill>
                <a:effectLst/>
                <a:latin typeface="YAD7QhG2T6o 0"/>
              </a:rPr>
              <a:t>. </a:t>
            </a:r>
          </a:p>
          <a:p>
            <a:endParaRPr lang="en-GB" dirty="0">
              <a:solidFill>
                <a:srgbClr val="000000"/>
              </a:solidFill>
              <a:effectLst/>
              <a:latin typeface="YAD7QhG2T6o 0"/>
            </a:endParaRPr>
          </a:p>
          <a:p>
            <a:r>
              <a:rPr lang="en-GB" b="0" i="0" u="none" strike="noStrike" dirty="0">
                <a:solidFill>
                  <a:srgbClr val="000000"/>
                </a:solidFill>
                <a:effectLst/>
                <a:latin typeface="YAD7QhG2T6o 0"/>
              </a:rPr>
              <a:t>In </a:t>
            </a:r>
            <a:r>
              <a:rPr lang="en-GB" b="0" i="1" u="none" strike="noStrike" dirty="0">
                <a:solidFill>
                  <a:srgbClr val="000000"/>
                </a:solidFill>
                <a:effectLst/>
                <a:latin typeface="YAD7QhG2T6o 0"/>
              </a:rPr>
              <a:t>GMGY</a:t>
            </a:r>
            <a:r>
              <a:rPr lang="en-GB" b="0" i="0" u="none" strike="noStrike" dirty="0">
                <a:solidFill>
                  <a:srgbClr val="000000"/>
                </a:solidFill>
                <a:effectLst/>
                <a:latin typeface="YAD7QhG2T6o 0"/>
              </a:rPr>
              <a:t>, learning outcomes are broad statements which describe the </a:t>
            </a:r>
            <a:r>
              <a:rPr lang="en-GB" b="1" i="0" u="none" strike="noStrike" dirty="0">
                <a:solidFill>
                  <a:srgbClr val="000000"/>
                </a:solidFill>
                <a:effectLst/>
                <a:latin typeface="YAD7QhG2T6o 0"/>
              </a:rPr>
              <a:t>expected learning at the end of each two-year stage</a:t>
            </a:r>
            <a:r>
              <a:rPr lang="en-GB" b="0" i="0" u="none" strike="noStrike" dirty="0">
                <a:solidFill>
                  <a:srgbClr val="000000"/>
                </a:solidFill>
                <a:effectLst/>
                <a:latin typeface="YAD7QhG2T6o 0"/>
              </a:rPr>
              <a:t>. Within each stage, children explore 14 learning outcomes across four strands: My Stories; We Are A CNS; Thinking Time; and Beliefs and Religions. </a:t>
            </a:r>
          </a:p>
          <a:p>
            <a:endParaRPr lang="en-GB" dirty="0">
              <a:solidFill>
                <a:srgbClr val="000000"/>
              </a:solidFill>
              <a:effectLst/>
              <a:latin typeface="YAD7QhG2T6o 0"/>
            </a:endParaRPr>
          </a:p>
          <a:p>
            <a:r>
              <a:rPr lang="en-GB" b="0" i="0" u="none" strike="noStrike" dirty="0">
                <a:solidFill>
                  <a:srgbClr val="000000"/>
                </a:solidFill>
                <a:effectLst/>
                <a:latin typeface="YAD7QhG2T6o 0"/>
              </a:rPr>
              <a:t>Unlike objectives, learning outcomes are broad statements which provide flexibility and agency for teachers to plan responsively by placing the child at the centre of learning. </a:t>
            </a:r>
          </a:p>
          <a:p>
            <a:endParaRPr lang="en-GB" dirty="0">
              <a:solidFill>
                <a:srgbClr val="000000"/>
              </a:solidFill>
              <a:effectLst/>
              <a:latin typeface="YAD7QhG2T6o 0"/>
            </a:endParaRPr>
          </a:p>
          <a:p>
            <a:r>
              <a:rPr lang="en-GB" b="0" i="0" u="none" strike="noStrike" dirty="0">
                <a:solidFill>
                  <a:srgbClr val="000000"/>
                </a:solidFill>
                <a:effectLst/>
                <a:latin typeface="YAD7QhG2T6o 0"/>
              </a:rPr>
              <a:t>When preparing for </a:t>
            </a:r>
            <a:r>
              <a:rPr lang="en-GB" b="0" i="1" u="none" strike="noStrike" dirty="0">
                <a:solidFill>
                  <a:srgbClr val="000000"/>
                </a:solidFill>
                <a:effectLst/>
                <a:latin typeface="YAD7QhG2T6o 0"/>
              </a:rPr>
              <a:t>GMGY</a:t>
            </a:r>
            <a:r>
              <a:rPr lang="en-GB" b="0" i="0" u="none" strike="noStrike" dirty="0">
                <a:solidFill>
                  <a:srgbClr val="000000"/>
                </a:solidFill>
                <a:effectLst/>
                <a:latin typeface="YAD7QhG2T6o 0"/>
              </a:rPr>
              <a:t> on a short-term basis, </a:t>
            </a:r>
            <a:r>
              <a:rPr lang="en-GB" b="1" i="0" u="none" strike="noStrike" dirty="0">
                <a:solidFill>
                  <a:srgbClr val="000000"/>
                </a:solidFill>
                <a:effectLst/>
                <a:latin typeface="YAD7QhG2T6o 0"/>
              </a:rPr>
              <a:t>teachers should select learning outcomes from stages which support children in working towards the next steps in their learning journey</a:t>
            </a:r>
            <a:r>
              <a:rPr lang="en-GB" b="0" i="0" u="none" strike="noStrike" dirty="0">
                <a:solidFill>
                  <a:srgbClr val="000000"/>
                </a:solidFill>
                <a:effectLst/>
                <a:latin typeface="YAD7QhG2T6o 0"/>
              </a:rPr>
              <a:t>. These learning outcomes may be contained within the same or different stages of the curriculum. Furthermore, </a:t>
            </a:r>
            <a:r>
              <a:rPr lang="en-GB" b="0" i="1" u="none" strike="noStrike" dirty="0">
                <a:solidFill>
                  <a:srgbClr val="000000"/>
                </a:solidFill>
                <a:effectLst/>
                <a:latin typeface="YAD7QhG2T6o 0"/>
              </a:rPr>
              <a:t>GMGY</a:t>
            </a:r>
            <a:r>
              <a:rPr lang="en-GB" b="0" i="0" u="none" strike="noStrike" dirty="0">
                <a:solidFill>
                  <a:srgbClr val="000000"/>
                </a:solidFill>
                <a:effectLst/>
                <a:latin typeface="YAD7QhG2T6o 0"/>
              </a:rPr>
              <a:t> supports children to progress and work towards learning outcomes at a rate and pace appropriate to their abilities and to have this learning recognised. </a:t>
            </a:r>
          </a:p>
          <a:p>
            <a:endParaRPr lang="en-GB" dirty="0">
              <a:solidFill>
                <a:srgbClr val="000000"/>
              </a:solidFill>
              <a:effectLst/>
              <a:latin typeface="YAD7QhG2T6o 0"/>
            </a:endParaRPr>
          </a:p>
          <a:p>
            <a:r>
              <a:rPr lang="en-GB" b="0" i="0" u="none" strike="noStrike" dirty="0">
                <a:solidFill>
                  <a:srgbClr val="000000"/>
                </a:solidFill>
                <a:effectLst/>
                <a:latin typeface="YAD7QhG2T6o 0"/>
              </a:rPr>
              <a:t>Learning outcomes are intended to be developed through a combination of explicit teaching and classroom culture. As such, engagement in </a:t>
            </a:r>
            <a:r>
              <a:rPr lang="en-GB" b="0" i="1" u="none" strike="noStrike" dirty="0">
                <a:solidFill>
                  <a:srgbClr val="000000"/>
                </a:solidFill>
                <a:effectLst/>
                <a:latin typeface="YAD7QhG2T6o 0"/>
              </a:rPr>
              <a:t>GMGY </a:t>
            </a:r>
            <a:r>
              <a:rPr lang="en-GB" b="0" i="0" u="none" strike="noStrike" dirty="0">
                <a:solidFill>
                  <a:srgbClr val="000000"/>
                </a:solidFill>
                <a:effectLst/>
                <a:latin typeface="YAD7QhG2T6o 0"/>
              </a:rPr>
              <a:t>lessons is complemented by the general learning environment and vice versa. </a:t>
            </a:r>
            <a:endParaRPr lang="en-GB" dirty="0">
              <a:solidFill>
                <a:srgbClr val="000000"/>
              </a:solidFill>
              <a:effectLst/>
              <a:latin typeface="YAD7QhG2T6o 0"/>
            </a:endParaRPr>
          </a:p>
          <a:p>
            <a:endParaRPr lang="en-IE" dirty="0"/>
          </a:p>
        </p:txBody>
      </p:sp>
      <p:sp>
        <p:nvSpPr>
          <p:cNvPr id="4" name="Slide Number Placeholder 3"/>
          <p:cNvSpPr>
            <a:spLocks noGrp="1"/>
          </p:cNvSpPr>
          <p:nvPr>
            <p:ph type="sldNum" sz="quarter" idx="5"/>
          </p:nvPr>
        </p:nvSpPr>
        <p:spPr/>
        <p:txBody>
          <a:bodyPr/>
          <a:lstStyle/>
          <a:p>
            <a:fld id="{A85A3855-F43A-4393-9A7D-7DFB458522EA}" type="slidenum">
              <a:rPr lang="en-IE" smtClean="0"/>
              <a:t>11</a:t>
            </a:fld>
            <a:endParaRPr lang="en-IE" dirty="0"/>
          </a:p>
        </p:txBody>
      </p:sp>
    </p:spTree>
    <p:extLst>
      <p:ext uri="{BB962C8B-B14F-4D97-AF65-F5344CB8AC3E}">
        <p14:creationId xmlns:p14="http://schemas.microsoft.com/office/powerpoint/2010/main" val="1879884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To reflect on our use of learning outcomes to prepare for teaching and learning in GMGY, we will now complete the following activity.</a:t>
            </a:r>
          </a:p>
          <a:p>
            <a:endParaRPr lang="en-I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rPr>
              <a:t>(Activity available in “Facilitating Short-Term Preparation for Teaching and Learning Guide for Coordinators” Booklet)</a:t>
            </a:r>
            <a:endParaRPr lang="en-IE" sz="1200" dirty="0"/>
          </a:p>
          <a:p>
            <a:endParaRPr lang="en-IE" dirty="0"/>
          </a:p>
        </p:txBody>
      </p:sp>
      <p:sp>
        <p:nvSpPr>
          <p:cNvPr id="4" name="Slide Number Placeholder 3"/>
          <p:cNvSpPr>
            <a:spLocks noGrp="1"/>
          </p:cNvSpPr>
          <p:nvPr>
            <p:ph type="sldNum" sz="quarter" idx="5"/>
          </p:nvPr>
        </p:nvSpPr>
        <p:spPr/>
        <p:txBody>
          <a:bodyPr/>
          <a:lstStyle/>
          <a:p>
            <a:fld id="{A85A3855-F43A-4393-9A7D-7DFB458522EA}" type="slidenum">
              <a:rPr lang="en-IE" smtClean="0"/>
              <a:t>12</a:t>
            </a:fld>
            <a:endParaRPr lang="en-IE" dirty="0"/>
          </a:p>
        </p:txBody>
      </p:sp>
    </p:spTree>
    <p:extLst>
      <p:ext uri="{BB962C8B-B14F-4D97-AF65-F5344CB8AC3E}">
        <p14:creationId xmlns:p14="http://schemas.microsoft.com/office/powerpoint/2010/main" val="1663452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00000"/>
                </a:solidFill>
                <a:effectLst/>
                <a:latin typeface="YAD7QhG2T6o 0"/>
              </a:rPr>
              <a:t>When preparing for </a:t>
            </a:r>
            <a:r>
              <a:rPr lang="en-GB" b="0" i="1" u="none" strike="noStrike" dirty="0">
                <a:solidFill>
                  <a:srgbClr val="000000"/>
                </a:solidFill>
                <a:effectLst/>
                <a:latin typeface="YAD7QhG2T6o 0"/>
              </a:rPr>
              <a:t>GMGY </a:t>
            </a:r>
            <a:r>
              <a:rPr lang="en-GB" b="0" i="0" u="none" strike="noStrike" dirty="0">
                <a:solidFill>
                  <a:srgbClr val="000000"/>
                </a:solidFill>
                <a:effectLst/>
                <a:latin typeface="YAD7QhG2T6o 0"/>
              </a:rPr>
              <a:t>on a short-term basis, teachers can engage in a process of </a:t>
            </a:r>
            <a:r>
              <a:rPr lang="en-GB" b="1" i="0" u="none" strike="noStrike" dirty="0">
                <a:solidFill>
                  <a:srgbClr val="000000"/>
                </a:solidFill>
                <a:effectLst/>
                <a:latin typeface="YAD7QhG2T6o 0"/>
              </a:rPr>
              <a:t>“unpacking” learning outcomes.</a:t>
            </a:r>
            <a:r>
              <a:rPr lang="en-GB" b="0" i="0" u="none" strike="noStrike" dirty="0">
                <a:solidFill>
                  <a:srgbClr val="000000"/>
                </a:solidFill>
                <a:effectLst/>
                <a:latin typeface="YAD7QhG2T6o 0"/>
              </a:rPr>
              <a:t> Bearing in mind their knowledge of the children and their prior learning, the </a:t>
            </a:r>
            <a:r>
              <a:rPr lang="en-GB" b="0" i="1" u="none" strike="noStrike" dirty="0">
                <a:solidFill>
                  <a:srgbClr val="000000"/>
                </a:solidFill>
                <a:effectLst/>
                <a:latin typeface="YAD7QhG2T6o 0"/>
              </a:rPr>
              <a:t>GMGY</a:t>
            </a:r>
            <a:r>
              <a:rPr lang="en-GB" b="0" i="0" u="none" strike="noStrike" dirty="0">
                <a:solidFill>
                  <a:srgbClr val="000000"/>
                </a:solidFill>
                <a:effectLst/>
                <a:latin typeface="YAD7QhG2T6o 0"/>
              </a:rPr>
              <a:t> curriculum, the pedagogies underpinning it as well as long-term documentation from their context, teachers examine the outcome and from there they </a:t>
            </a:r>
            <a:r>
              <a:rPr lang="en-GB" b="1" i="0" u="none" strike="noStrike" dirty="0">
                <a:solidFill>
                  <a:srgbClr val="000000"/>
                </a:solidFill>
                <a:effectLst/>
                <a:latin typeface="YAD7QhG2T6o 0"/>
              </a:rPr>
              <a:t>identify the particular aspects of the learning-outcome they feel their class should focus on at a particular point in time and subsequently the focus of new learning for the lesson.</a:t>
            </a:r>
            <a:r>
              <a:rPr lang="en-GB" b="0" i="0" u="none" strike="noStrike" dirty="0">
                <a:solidFill>
                  <a:srgbClr val="000000"/>
                </a:solidFill>
                <a:effectLst/>
                <a:latin typeface="YAD7QhG2T6o 0"/>
              </a:rPr>
              <a:t> The focus of new learning for a </a:t>
            </a:r>
            <a:r>
              <a:rPr lang="en-GB" b="0" i="1" u="none" strike="noStrike" dirty="0">
                <a:solidFill>
                  <a:srgbClr val="000000"/>
                </a:solidFill>
                <a:effectLst/>
                <a:latin typeface="YAD7QhG2T6o 0"/>
              </a:rPr>
              <a:t>GMGY</a:t>
            </a:r>
            <a:r>
              <a:rPr lang="en-GB" b="0" i="0" u="none" strike="noStrike" dirty="0">
                <a:solidFill>
                  <a:srgbClr val="000000"/>
                </a:solidFill>
                <a:effectLst/>
                <a:latin typeface="YAD7QhG2T6o 0"/>
              </a:rPr>
              <a:t> lesson can include various skills, concepts, values and/or dispositions.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u="none" strike="noStrike" dirty="0">
              <a:solidFill>
                <a:srgbClr val="000000"/>
              </a:solidFill>
              <a:effectLst/>
              <a:latin typeface="YAD7QhG2T6o 0"/>
            </a:endParaRPr>
          </a:p>
        </p:txBody>
      </p:sp>
      <p:sp>
        <p:nvSpPr>
          <p:cNvPr id="4" name="Slide Number Placeholder 3"/>
          <p:cNvSpPr>
            <a:spLocks noGrp="1"/>
          </p:cNvSpPr>
          <p:nvPr>
            <p:ph type="sldNum" sz="quarter" idx="5"/>
          </p:nvPr>
        </p:nvSpPr>
        <p:spPr/>
        <p:txBody>
          <a:bodyPr/>
          <a:lstStyle/>
          <a:p>
            <a:fld id="{A85A3855-F43A-4393-9A7D-7DFB458522EA}" type="slidenum">
              <a:rPr lang="en-IE" smtClean="0"/>
              <a:t>13</a:t>
            </a:fld>
            <a:endParaRPr lang="en-IE" dirty="0"/>
          </a:p>
        </p:txBody>
      </p:sp>
    </p:spTree>
    <p:extLst>
      <p:ext uri="{BB962C8B-B14F-4D97-AF65-F5344CB8AC3E}">
        <p14:creationId xmlns:p14="http://schemas.microsoft.com/office/powerpoint/2010/main" val="698457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 list of suggested ways teachers might “unpack” learning outcomes are available to support your preparation for teaching and learning in GMGY. </a:t>
            </a:r>
          </a:p>
          <a:p>
            <a:endParaRPr lang="en-IE" dirty="0"/>
          </a:p>
          <a:p>
            <a:r>
              <a:rPr lang="en-IE" dirty="0"/>
              <a:t>(List available on GMGY Implementation Section of the Website)</a:t>
            </a:r>
          </a:p>
          <a:p>
            <a:endParaRPr lang="en-IE" dirty="0"/>
          </a:p>
        </p:txBody>
      </p:sp>
      <p:sp>
        <p:nvSpPr>
          <p:cNvPr id="4" name="Slide Number Placeholder 3"/>
          <p:cNvSpPr>
            <a:spLocks noGrp="1"/>
          </p:cNvSpPr>
          <p:nvPr>
            <p:ph type="sldNum" sz="quarter" idx="5"/>
          </p:nvPr>
        </p:nvSpPr>
        <p:spPr/>
        <p:txBody>
          <a:bodyPr/>
          <a:lstStyle/>
          <a:p>
            <a:fld id="{A85A3855-F43A-4393-9A7D-7DFB458522EA}" type="slidenum">
              <a:rPr lang="en-IE" smtClean="0"/>
              <a:t>14</a:t>
            </a:fld>
            <a:endParaRPr lang="en-IE" dirty="0"/>
          </a:p>
        </p:txBody>
      </p:sp>
    </p:spTree>
    <p:extLst>
      <p:ext uri="{BB962C8B-B14F-4D97-AF65-F5344CB8AC3E}">
        <p14:creationId xmlns:p14="http://schemas.microsoft.com/office/powerpoint/2010/main" val="3012777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00000"/>
                </a:solidFill>
                <a:effectLst/>
              </a:rPr>
              <a:t>We will now consider how a teacher at Stage 4 might “unpack” the learning outcome shown here on screen.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u="none" strike="noStrike"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00000"/>
                </a:solidFill>
                <a:effectLst/>
              </a:rPr>
              <a:t>When focusing on this learning outcome from </a:t>
            </a:r>
            <a:r>
              <a:rPr lang="en-GB" b="0" i="1" u="none" strike="noStrike" dirty="0">
                <a:solidFill>
                  <a:srgbClr val="000000"/>
                </a:solidFill>
                <a:effectLst/>
              </a:rPr>
              <a:t>Stage 4 &gt; Beliefs and Religions&gt; Special Artefacts and Stories</a:t>
            </a:r>
            <a:r>
              <a:rPr lang="en-GB" b="0" i="0" u="none" strike="noStrike" dirty="0">
                <a:solidFill>
                  <a:srgbClr val="000000"/>
                </a:solidFill>
                <a:effectLst/>
              </a:rPr>
              <a:t>, a teacher might identify two aspects of the outcome to identify a focus of new learning.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u="none" strike="noStrike"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00000"/>
                </a:solidFill>
                <a:effectLst/>
              </a:rPr>
              <a:t>In selecting these aspects, the teacher will aim for the children in their class too just demonstrate an understanding of symbols from a range of belief traditions through this lesson. When their identifying the exact focus of new learning the teacher might decide to focus on skills like reflecting and reasoning and concepts such as faith and symbolism.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b="0" i="0" u="none" strike="noStrike" baseline="0" dirty="0">
              <a:solidFill>
                <a:srgbClr val="000000"/>
              </a:solidFill>
              <a:latin typeface="Open Sans" panose="020B0606030504020204" pitchFamily="34" charset="0"/>
            </a:endParaRPr>
          </a:p>
          <a:p>
            <a:r>
              <a:rPr lang="en-GB" sz="1200" b="0" i="0" u="none" strike="noStrike" baseline="0" dirty="0">
                <a:solidFill>
                  <a:srgbClr val="000000"/>
                </a:solidFill>
                <a:latin typeface="Open Sans" panose="020B0606030504020204" pitchFamily="34" charset="0"/>
              </a:rPr>
              <a:t>Because children’s needs and contexts are different, teachers may identify a different aspect and focus of new learning to explore with their classes, even if working in the same school. Furthermore, given the broad nature of learning outcomes, it is likely that over a stage of the curriculum it will be necessary to revisit a single learning outcome on a number of occasions. </a:t>
            </a:r>
          </a:p>
          <a:p>
            <a:endParaRPr lang="en-IE" sz="1200" b="0" i="0" u="none" strike="noStrike" baseline="0" dirty="0">
              <a:solidFill>
                <a:srgbClr val="000000"/>
              </a:solidFill>
              <a:latin typeface="Open Sans" panose="020B0606030504020204" pitchFamily="34" charset="0"/>
            </a:endParaRPr>
          </a:p>
          <a:p>
            <a:r>
              <a:rPr lang="en-GB" sz="1200" b="0" i="0" u="none" strike="noStrike" baseline="0" dirty="0">
                <a:solidFill>
                  <a:srgbClr val="000000"/>
                </a:solidFill>
                <a:latin typeface="Open Sans" panose="020B0606030504020204" pitchFamily="34" charset="0"/>
              </a:rPr>
              <a:t>In summary, when preparing for </a:t>
            </a:r>
            <a:r>
              <a:rPr lang="en-GB" sz="1200" b="0" i="1" u="none" strike="noStrike" baseline="0" dirty="0">
                <a:solidFill>
                  <a:srgbClr val="000000"/>
                </a:solidFill>
                <a:latin typeface="Open Sans" panose="020B0606030504020204" pitchFamily="34" charset="0"/>
              </a:rPr>
              <a:t>GMGY </a:t>
            </a:r>
            <a:r>
              <a:rPr lang="en-GB" sz="1200" b="0" i="0" u="none" strike="noStrike" baseline="0" dirty="0">
                <a:solidFill>
                  <a:srgbClr val="000000"/>
                </a:solidFill>
                <a:latin typeface="Open Sans" panose="020B0606030504020204" pitchFamily="34" charset="0"/>
              </a:rPr>
              <a:t>lessons teachers may use learning outcomes as springboards for identifying the focus of new learning. Bearing in mind their knowledge of the children, teachers identify the aspects of learning outcomes that best respond to their needs and context at a particular point in time. When teachers prepare for </a:t>
            </a:r>
            <a:r>
              <a:rPr lang="en-GB" sz="1200" b="0" i="1" u="none" strike="noStrike" baseline="0" dirty="0">
                <a:solidFill>
                  <a:srgbClr val="000000"/>
                </a:solidFill>
                <a:latin typeface="Open Sans" panose="020B0606030504020204" pitchFamily="34" charset="0"/>
              </a:rPr>
              <a:t>GMGY </a:t>
            </a:r>
            <a:r>
              <a:rPr lang="en-GB" sz="1200" b="0" i="0" u="none" strike="noStrike" baseline="0" dirty="0">
                <a:solidFill>
                  <a:srgbClr val="000000"/>
                </a:solidFill>
                <a:latin typeface="Open Sans" panose="020B0606030504020204" pitchFamily="34" charset="0"/>
              </a:rPr>
              <a:t>lessons in this way, children then engage with the focus of new learning through relevant learning experiences. </a:t>
            </a:r>
            <a:endParaRPr lang="en-GB" b="0" i="0" u="none" strike="noStrike" dirty="0">
              <a:solidFill>
                <a:srgbClr val="000000"/>
              </a:solidFill>
              <a:effectLst/>
              <a:latin typeface="YAD7QhG2T6o 0"/>
            </a:endParaRPr>
          </a:p>
          <a:p>
            <a:endParaRPr lang="en-IE" dirty="0"/>
          </a:p>
          <a:p>
            <a:endParaRPr lang="en-IE" dirty="0"/>
          </a:p>
        </p:txBody>
      </p:sp>
      <p:sp>
        <p:nvSpPr>
          <p:cNvPr id="4" name="Slide Number Placeholder 3"/>
          <p:cNvSpPr>
            <a:spLocks noGrp="1"/>
          </p:cNvSpPr>
          <p:nvPr>
            <p:ph type="sldNum" sz="quarter" idx="5"/>
          </p:nvPr>
        </p:nvSpPr>
        <p:spPr/>
        <p:txBody>
          <a:bodyPr/>
          <a:lstStyle/>
          <a:p>
            <a:fld id="{A85A3855-F43A-4393-9A7D-7DFB458522EA}" type="slidenum">
              <a:rPr lang="en-IE" smtClean="0"/>
              <a:t>15</a:t>
            </a:fld>
            <a:endParaRPr lang="en-IE" dirty="0"/>
          </a:p>
        </p:txBody>
      </p:sp>
    </p:spTree>
    <p:extLst>
      <p:ext uri="{BB962C8B-B14F-4D97-AF65-F5344CB8AC3E}">
        <p14:creationId xmlns:p14="http://schemas.microsoft.com/office/powerpoint/2010/main" val="2744005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000000"/>
                </a:solidFill>
                <a:effectLst/>
              </a:rPr>
              <a:t>Learning experiences include the </a:t>
            </a:r>
            <a:r>
              <a:rPr lang="en-GB" b="1" i="0" u="none" strike="noStrike" dirty="0">
                <a:solidFill>
                  <a:srgbClr val="000000"/>
                </a:solidFill>
                <a:effectLst/>
              </a:rPr>
              <a:t>planned and unplanned opportunities</a:t>
            </a:r>
            <a:r>
              <a:rPr lang="en-GB" b="0" i="0" u="none" strike="noStrike" dirty="0">
                <a:solidFill>
                  <a:srgbClr val="000000"/>
                </a:solidFill>
                <a:effectLst/>
              </a:rPr>
              <a:t> through which children develop skills, concepts, dispositions and values in </a:t>
            </a:r>
            <a:r>
              <a:rPr lang="en-GB" b="0" i="1" u="none" strike="noStrike" dirty="0">
                <a:solidFill>
                  <a:srgbClr val="000000"/>
                </a:solidFill>
                <a:effectLst/>
              </a:rPr>
              <a:t>GMGY</a:t>
            </a:r>
            <a:r>
              <a:rPr lang="en-GB" b="0" i="0" u="none" strike="noStrike" dirty="0">
                <a:solidFill>
                  <a:srgbClr val="000000"/>
                </a:solidFill>
                <a:effectLst/>
              </a:rPr>
              <a:t>. Whilst unplanned learning experiences occur naturally within the general learning environment of the classroom, school, home and community, planned learning experiences for </a:t>
            </a:r>
            <a:r>
              <a:rPr lang="en-GB" b="0" i="1" u="none" strike="noStrike" dirty="0">
                <a:solidFill>
                  <a:srgbClr val="000000"/>
                </a:solidFill>
                <a:effectLst/>
              </a:rPr>
              <a:t>GMGY</a:t>
            </a:r>
            <a:r>
              <a:rPr lang="en-GB" b="0" i="0" u="none" strike="noStrike" dirty="0">
                <a:solidFill>
                  <a:srgbClr val="000000"/>
                </a:solidFill>
                <a:effectLst/>
              </a:rPr>
              <a:t> are explicitly facilitated through lessons and are intentionally prepared for on a short-term basis. </a:t>
            </a:r>
          </a:p>
          <a:p>
            <a:endParaRPr lang="en-GB" b="0" i="0" u="none" strike="noStrike" dirty="0">
              <a:solidFill>
                <a:srgbClr val="000000"/>
              </a:solidFill>
              <a:effectLst/>
            </a:endParaRPr>
          </a:p>
          <a:p>
            <a:r>
              <a:rPr lang="en-GB" b="0" i="0" u="none" strike="noStrike" dirty="0">
                <a:solidFill>
                  <a:srgbClr val="000000"/>
                </a:solidFill>
                <a:effectLst/>
              </a:rPr>
              <a:t>Learning Experiences: </a:t>
            </a:r>
          </a:p>
          <a:p>
            <a:pPr marL="171450" indent="-171450">
              <a:buFont typeface="Arial" panose="020B0604020202020204" pitchFamily="34" charset="0"/>
              <a:buChar char="•"/>
            </a:pPr>
            <a:r>
              <a:rPr lang="en-GB" b="0" i="0" u="none" strike="noStrike" dirty="0">
                <a:solidFill>
                  <a:srgbClr val="000000"/>
                </a:solidFill>
                <a:effectLst/>
                <a:latin typeface="YAD7QhG2T6o 0"/>
              </a:rPr>
              <a:t>vary depending on the focus of new learning for children</a:t>
            </a:r>
          </a:p>
          <a:p>
            <a:pPr marL="171450" indent="-171450">
              <a:buFont typeface="Arial" panose="020B0604020202020204" pitchFamily="34" charset="0"/>
              <a:buChar char="•"/>
            </a:pPr>
            <a:r>
              <a:rPr lang="en-GB" dirty="0">
                <a:solidFill>
                  <a:srgbClr val="000000"/>
                </a:solidFill>
                <a:latin typeface="YAD7QhG2T6o 0"/>
              </a:rPr>
              <a:t>are </a:t>
            </a:r>
            <a:r>
              <a:rPr lang="en-GB" b="0" i="0" u="none" strike="noStrike" dirty="0">
                <a:solidFill>
                  <a:srgbClr val="000000"/>
                </a:solidFill>
                <a:effectLst/>
                <a:latin typeface="YAD7QhG2T6o 0"/>
              </a:rPr>
              <a:t>informed by context and stage of the children’s learning journey </a:t>
            </a:r>
          </a:p>
          <a:p>
            <a:pPr marL="171450" indent="-171450">
              <a:buFont typeface="Arial" panose="020B0604020202020204" pitchFamily="34" charset="0"/>
              <a:buChar char="•"/>
            </a:pPr>
            <a:r>
              <a:rPr lang="en-GB" dirty="0">
                <a:solidFill>
                  <a:srgbClr val="000000"/>
                </a:solidFill>
                <a:latin typeface="YAD7QhG2T6o 0"/>
              </a:rPr>
              <a:t>a</a:t>
            </a:r>
            <a:r>
              <a:rPr lang="en-GB" b="0" i="0" u="none" strike="noStrike" dirty="0">
                <a:solidFill>
                  <a:srgbClr val="000000"/>
                </a:solidFill>
                <a:effectLst/>
                <a:latin typeface="YAD7QhG2T6o 0"/>
              </a:rPr>
              <a:t>re shaped by the pedagogies and methodologies employed during the teaching and learning process as well as the resources utilised and general learning environment fostered</a:t>
            </a:r>
          </a:p>
          <a:p>
            <a:pPr marL="171450" indent="-171450">
              <a:buFont typeface="Arial" panose="020B0604020202020204" pitchFamily="34" charset="0"/>
              <a:buChar char="•"/>
            </a:pPr>
            <a:r>
              <a:rPr lang="en-GB" b="0" i="0" u="none" strike="noStrike" dirty="0">
                <a:solidFill>
                  <a:srgbClr val="000000"/>
                </a:solidFill>
                <a:effectLst/>
                <a:latin typeface="YAD7QhG2T6o 0"/>
              </a:rPr>
              <a:t>should provide children with equity of access, engagement and challenge in their learning</a:t>
            </a:r>
            <a:endParaRPr lang="en-IE" dirty="0"/>
          </a:p>
          <a:p>
            <a:endParaRPr lang="en-IE" dirty="0"/>
          </a:p>
        </p:txBody>
      </p:sp>
      <p:sp>
        <p:nvSpPr>
          <p:cNvPr id="4" name="Slide Number Placeholder 3"/>
          <p:cNvSpPr>
            <a:spLocks noGrp="1"/>
          </p:cNvSpPr>
          <p:nvPr>
            <p:ph type="sldNum" sz="quarter" idx="5"/>
          </p:nvPr>
        </p:nvSpPr>
        <p:spPr/>
        <p:txBody>
          <a:bodyPr/>
          <a:lstStyle/>
          <a:p>
            <a:fld id="{A85A3855-F43A-4393-9A7D-7DFB458522EA}" type="slidenum">
              <a:rPr lang="en-IE" smtClean="0"/>
              <a:t>16</a:t>
            </a:fld>
            <a:endParaRPr lang="en-IE" dirty="0"/>
          </a:p>
        </p:txBody>
      </p:sp>
    </p:spTree>
    <p:extLst>
      <p:ext uri="{BB962C8B-B14F-4D97-AF65-F5344CB8AC3E}">
        <p14:creationId xmlns:p14="http://schemas.microsoft.com/office/powerpoint/2010/main" val="3656434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baseline="0" dirty="0">
                <a:solidFill>
                  <a:srgbClr val="000000"/>
                </a:solidFill>
                <a:latin typeface="Open Sans" panose="020B0606030504020204" pitchFamily="34" charset="0"/>
              </a:rPr>
              <a:t>To meaningfully engage children in the focus of new learning identified for Stage 4 &gt; Beliefs and Religions &gt; Special Artefacts and Stories earlier in this guide, a teacher might prepare for the following learning experiences  </a:t>
            </a:r>
          </a:p>
          <a:p>
            <a:endParaRPr lang="en-GB" sz="1200" b="0" i="0" u="none" strike="noStrike" baseline="0" dirty="0">
              <a:solidFill>
                <a:srgbClr val="000000"/>
              </a:solidFill>
              <a:latin typeface="Open Sans" panose="020B0606030504020204" pitchFamily="34" charset="0"/>
            </a:endParaRPr>
          </a:p>
          <a:p>
            <a:r>
              <a:rPr lang="en-GB" sz="1200" b="0" i="0" u="none" strike="noStrike" baseline="0" dirty="0">
                <a:solidFill>
                  <a:srgbClr val="000000"/>
                </a:solidFill>
                <a:latin typeface="Open Sans" panose="020B0606030504020204" pitchFamily="34" charset="0"/>
              </a:rPr>
              <a:t>(Examine Learning experiences shown on PowerPoint)</a:t>
            </a:r>
            <a:endParaRPr lang="en-IE" dirty="0"/>
          </a:p>
          <a:p>
            <a:endParaRPr lang="en-IE" dirty="0"/>
          </a:p>
        </p:txBody>
      </p:sp>
      <p:sp>
        <p:nvSpPr>
          <p:cNvPr id="4" name="Slide Number Placeholder 3"/>
          <p:cNvSpPr>
            <a:spLocks noGrp="1"/>
          </p:cNvSpPr>
          <p:nvPr>
            <p:ph type="sldNum" sz="quarter" idx="5"/>
          </p:nvPr>
        </p:nvSpPr>
        <p:spPr/>
        <p:txBody>
          <a:bodyPr/>
          <a:lstStyle/>
          <a:p>
            <a:fld id="{A85A3855-F43A-4393-9A7D-7DFB458522EA}" type="slidenum">
              <a:rPr lang="en-IE" smtClean="0"/>
              <a:t>17</a:t>
            </a:fld>
            <a:endParaRPr lang="en-IE" dirty="0"/>
          </a:p>
        </p:txBody>
      </p:sp>
    </p:spTree>
    <p:extLst>
      <p:ext uri="{BB962C8B-B14F-4D97-AF65-F5344CB8AC3E}">
        <p14:creationId xmlns:p14="http://schemas.microsoft.com/office/powerpoint/2010/main" val="9971858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baseline="0" dirty="0">
                <a:solidFill>
                  <a:srgbClr val="000000"/>
                </a:solidFill>
                <a:latin typeface="Open Sans" panose="020B0606030504020204" pitchFamily="34" charset="0"/>
              </a:rPr>
              <a:t>Learning outcomes should inform assessment of the patrons’ curriculum. </a:t>
            </a:r>
            <a:r>
              <a:rPr lang="en-GB" sz="1200" b="0" i="0" u="none" strike="noStrike" baseline="0" dirty="0">
                <a:solidFill>
                  <a:srgbClr val="000000"/>
                </a:solidFill>
                <a:latin typeface="Open Sans" panose="020B0606030504020204" pitchFamily="34" charset="0"/>
              </a:rPr>
              <a:t>Because learning outcomes focus on the application and integration of knowledge and skills learned, learning outcomes point to appropriate modes of assessment. This approach ensures that assessment focuses on the essential skills, concepts, values or dispositions which children are exploring. As such, assessment for </a:t>
            </a:r>
            <a:r>
              <a:rPr lang="en-GB" sz="1200" b="0" i="1" u="none" strike="noStrike" baseline="0" dirty="0">
                <a:solidFill>
                  <a:srgbClr val="000000"/>
                </a:solidFill>
                <a:latin typeface="Open Sans" panose="020B0606030504020204" pitchFamily="34" charset="0"/>
              </a:rPr>
              <a:t>GMGY </a:t>
            </a:r>
            <a:r>
              <a:rPr lang="en-GB" sz="1200" b="0" i="0" u="none" strike="noStrike" baseline="0" dirty="0">
                <a:solidFill>
                  <a:srgbClr val="000000"/>
                </a:solidFill>
                <a:latin typeface="Open Sans" panose="020B0606030504020204" pitchFamily="34" charset="0"/>
              </a:rPr>
              <a:t>should allow teachers to gather information on new learning. </a:t>
            </a:r>
          </a:p>
          <a:p>
            <a:r>
              <a:rPr lang="en-GB" sz="1200" b="0" i="0" u="none" strike="noStrike" baseline="0" dirty="0">
                <a:solidFill>
                  <a:srgbClr val="000000"/>
                </a:solidFill>
                <a:latin typeface="Open Sans" panose="020B0606030504020204" pitchFamily="34" charset="0"/>
              </a:rPr>
              <a:t>Formative and summative assessment of children’s learning in </a:t>
            </a:r>
            <a:r>
              <a:rPr lang="en-GB" sz="1200" b="0" i="1" u="none" strike="noStrike" baseline="0" dirty="0">
                <a:solidFill>
                  <a:srgbClr val="000000"/>
                </a:solidFill>
                <a:latin typeface="Open Sans" panose="020B0606030504020204" pitchFamily="34" charset="0"/>
              </a:rPr>
              <a:t>GMGY </a:t>
            </a:r>
            <a:r>
              <a:rPr lang="en-GB" sz="1200" b="0" i="0" u="none" strike="noStrike" baseline="0" dirty="0">
                <a:solidFill>
                  <a:srgbClr val="000000"/>
                </a:solidFill>
                <a:latin typeface="Open Sans" panose="020B0606030504020204" pitchFamily="34" charset="0"/>
              </a:rPr>
              <a:t>should inform the preparation for teaching and learning process and should be recorded as part of the teacher’s short-term plan. Approaches to assessment for </a:t>
            </a:r>
            <a:r>
              <a:rPr lang="en-GB" sz="1200" b="0" i="1" u="none" strike="noStrike" baseline="0" dirty="0">
                <a:solidFill>
                  <a:srgbClr val="000000"/>
                </a:solidFill>
                <a:latin typeface="Open Sans" panose="020B0606030504020204" pitchFamily="34" charset="0"/>
              </a:rPr>
              <a:t>GMGY </a:t>
            </a:r>
            <a:r>
              <a:rPr lang="en-GB" sz="1200" b="0" i="0" u="none" strike="noStrike" baseline="0" dirty="0">
                <a:solidFill>
                  <a:srgbClr val="000000"/>
                </a:solidFill>
                <a:latin typeface="Open Sans" panose="020B0606030504020204" pitchFamily="34" charset="0"/>
              </a:rPr>
              <a:t>are outlined on p. 30 of the curriculum. </a:t>
            </a:r>
            <a:endParaRPr lang="en-IE" dirty="0"/>
          </a:p>
          <a:p>
            <a:endParaRPr lang="en-IE" dirty="0"/>
          </a:p>
        </p:txBody>
      </p:sp>
      <p:sp>
        <p:nvSpPr>
          <p:cNvPr id="4" name="Slide Number Placeholder 3"/>
          <p:cNvSpPr>
            <a:spLocks noGrp="1"/>
          </p:cNvSpPr>
          <p:nvPr>
            <p:ph type="sldNum" sz="quarter" idx="5"/>
          </p:nvPr>
        </p:nvSpPr>
        <p:spPr/>
        <p:txBody>
          <a:bodyPr/>
          <a:lstStyle/>
          <a:p>
            <a:fld id="{A85A3855-F43A-4393-9A7D-7DFB458522EA}" type="slidenum">
              <a:rPr lang="en-IE" smtClean="0"/>
              <a:t>18</a:t>
            </a:fld>
            <a:endParaRPr lang="en-IE" dirty="0"/>
          </a:p>
        </p:txBody>
      </p:sp>
    </p:spTree>
    <p:extLst>
      <p:ext uri="{BB962C8B-B14F-4D97-AF65-F5344CB8AC3E}">
        <p14:creationId xmlns:p14="http://schemas.microsoft.com/office/powerpoint/2010/main" val="289543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To assess children’s ability to demonstrate a understanding of symbols from a range of belief traditions, teachers might observe children by listening to their observations during the “See, Think, Wonder” activity and then assess the children’s learning again at the end by examining samples of their work from the match activity.</a:t>
            </a:r>
          </a:p>
          <a:p>
            <a:endParaRPr lang="en-IE" dirty="0"/>
          </a:p>
          <a:p>
            <a:r>
              <a:rPr lang="en-IE" dirty="0"/>
              <a:t>(Examine example shown and consider other ways to asses children’s learning of this outcome)</a:t>
            </a:r>
          </a:p>
          <a:p>
            <a:endParaRPr lang="en-IE" dirty="0"/>
          </a:p>
        </p:txBody>
      </p:sp>
      <p:sp>
        <p:nvSpPr>
          <p:cNvPr id="4" name="Slide Number Placeholder 3"/>
          <p:cNvSpPr>
            <a:spLocks noGrp="1"/>
          </p:cNvSpPr>
          <p:nvPr>
            <p:ph type="sldNum" sz="quarter" idx="5"/>
          </p:nvPr>
        </p:nvSpPr>
        <p:spPr/>
        <p:txBody>
          <a:bodyPr/>
          <a:lstStyle/>
          <a:p>
            <a:fld id="{A85A3855-F43A-4393-9A7D-7DFB458522EA}" type="slidenum">
              <a:rPr lang="en-IE" smtClean="0"/>
              <a:t>19</a:t>
            </a:fld>
            <a:endParaRPr lang="en-IE" dirty="0"/>
          </a:p>
        </p:txBody>
      </p:sp>
    </p:spTree>
    <p:extLst>
      <p:ext uri="{BB962C8B-B14F-4D97-AF65-F5344CB8AC3E}">
        <p14:creationId xmlns:p14="http://schemas.microsoft.com/office/powerpoint/2010/main" val="1065041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0" u="none" strike="noStrike" dirty="0">
              <a:solidFill>
                <a:srgbClr val="000000"/>
              </a:solidFill>
              <a:effectLst/>
            </a:endParaRPr>
          </a:p>
          <a:p>
            <a:r>
              <a:rPr lang="en-GB" sz="2800" b="0" i="1" u="none" strike="noStrike" dirty="0">
                <a:solidFill>
                  <a:srgbClr val="000000"/>
                </a:solidFill>
                <a:effectLst/>
              </a:rPr>
              <a:t>GMGY </a:t>
            </a:r>
            <a:r>
              <a:rPr lang="en-GB" sz="2800" b="0" i="0" u="none" strike="noStrike" dirty="0">
                <a:solidFill>
                  <a:srgbClr val="000000"/>
                </a:solidFill>
                <a:effectLst/>
              </a:rPr>
              <a:t>is a </a:t>
            </a:r>
            <a:r>
              <a:rPr lang="en-GB" sz="2800" b="1" i="0" u="none" strike="noStrike" dirty="0">
                <a:solidFill>
                  <a:srgbClr val="000000"/>
                </a:solidFill>
                <a:effectLst/>
              </a:rPr>
              <a:t>curriculum</a:t>
            </a:r>
            <a:r>
              <a:rPr lang="en-GB" sz="2800" b="0" i="0" u="none" strike="noStrike" dirty="0">
                <a:solidFill>
                  <a:srgbClr val="000000"/>
                </a:solidFill>
                <a:effectLst/>
              </a:rPr>
              <a:t> as opposed to a programme. As such, it does not take a prescriptive approach to supporting children’s learning through predetermined lessons or activities.</a:t>
            </a:r>
          </a:p>
          <a:p>
            <a:endParaRPr lang="en-GB" sz="2800" b="0" i="0" u="none" strike="noStrike" dirty="0">
              <a:solidFill>
                <a:srgbClr val="000000"/>
              </a:solidFill>
              <a:effectLst/>
            </a:endParaRPr>
          </a:p>
          <a:p>
            <a:r>
              <a:rPr lang="en-GB" sz="2800" b="0" i="1" u="none" strike="noStrike" dirty="0">
                <a:solidFill>
                  <a:srgbClr val="000000"/>
                </a:solidFill>
                <a:effectLst/>
              </a:rPr>
              <a:t>GMGY </a:t>
            </a:r>
            <a:r>
              <a:rPr lang="en-GB" sz="2800" b="0" i="0" u="none" strike="noStrike" dirty="0">
                <a:solidFill>
                  <a:srgbClr val="000000"/>
                </a:solidFill>
                <a:effectLst/>
              </a:rPr>
              <a:t>provides learning outcomes, organised by strands and elements. This structure provides autonomy and flexibility to teachers as committed, skilful and agentic professionals to prepare responsive learning experiences for the children in their class, but requires teachers to take time to prepare in advance. </a:t>
            </a:r>
          </a:p>
          <a:p>
            <a:endParaRPr lang="en-GB" sz="2800" b="0" i="0" u="none" strike="noStrike" baseline="0" dirty="0">
              <a:solidFill>
                <a:srgbClr val="000000"/>
              </a:solidFill>
              <a:effectLst/>
              <a:latin typeface="Open Sans" panose="020B0606030504020204" pitchFamily="34" charset="0"/>
            </a:endParaRPr>
          </a:p>
          <a:p>
            <a:r>
              <a:rPr lang="en-GB" sz="2800" b="0" i="0" u="none" strike="noStrike" dirty="0">
                <a:solidFill>
                  <a:srgbClr val="000000"/>
                </a:solidFill>
                <a:effectLst/>
              </a:rPr>
              <a:t>Engaging in preparation for teaching and learning in </a:t>
            </a:r>
            <a:r>
              <a:rPr lang="en-GB" sz="2800" b="0" i="1" u="none" strike="noStrike" dirty="0">
                <a:solidFill>
                  <a:srgbClr val="000000"/>
                </a:solidFill>
                <a:effectLst/>
              </a:rPr>
              <a:t>GMGY</a:t>
            </a:r>
            <a:r>
              <a:rPr lang="en-GB" sz="2800" b="0" i="0" u="none" strike="noStrike" dirty="0">
                <a:solidFill>
                  <a:srgbClr val="000000"/>
                </a:solidFill>
                <a:effectLst/>
              </a:rPr>
              <a:t> on a short-term basis ensures that </a:t>
            </a:r>
            <a:r>
              <a:rPr lang="en-GB" sz="2800" b="0" i="1" u="none" strike="noStrike" dirty="0">
                <a:solidFill>
                  <a:srgbClr val="000000"/>
                </a:solidFill>
                <a:effectLst/>
              </a:rPr>
              <a:t>GMGY</a:t>
            </a:r>
            <a:r>
              <a:rPr lang="en-GB" sz="2800" b="0" i="0" u="none" strike="noStrike" dirty="0">
                <a:solidFill>
                  <a:srgbClr val="000000"/>
                </a:solidFill>
                <a:effectLst/>
              </a:rPr>
              <a:t> lessons are responsive to the evolving needs of children and the whole school context. This preparation also ensures that the classroom environment is supportive and reflective of children’s learning experiences in the patrons’ curriculum. </a:t>
            </a:r>
            <a:endParaRPr lang="en-IE" sz="1800" b="1" i="0" u="none" strike="noStrike" baseline="0" dirty="0">
              <a:latin typeface="Open Sans" panose="020B0606030504020204" pitchFamily="34" charset="0"/>
            </a:endParaRPr>
          </a:p>
        </p:txBody>
      </p:sp>
      <p:sp>
        <p:nvSpPr>
          <p:cNvPr id="4" name="Slide Number Placeholder 3"/>
          <p:cNvSpPr>
            <a:spLocks noGrp="1"/>
          </p:cNvSpPr>
          <p:nvPr>
            <p:ph type="sldNum" sz="quarter" idx="5"/>
          </p:nvPr>
        </p:nvSpPr>
        <p:spPr/>
        <p:txBody>
          <a:bodyPr/>
          <a:lstStyle/>
          <a:p>
            <a:fld id="{A85A3855-F43A-4393-9A7D-7DFB458522EA}" type="slidenum">
              <a:rPr lang="en-IE" smtClean="0"/>
              <a:t>2</a:t>
            </a:fld>
            <a:endParaRPr lang="en-IE" dirty="0"/>
          </a:p>
        </p:txBody>
      </p:sp>
    </p:spTree>
    <p:extLst>
      <p:ext uri="{BB962C8B-B14F-4D97-AF65-F5344CB8AC3E}">
        <p14:creationId xmlns:p14="http://schemas.microsoft.com/office/powerpoint/2010/main" val="42164762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Short-Term plans for GMGY can take a </a:t>
            </a:r>
            <a:r>
              <a:rPr lang="en-GB" b="0" i="0" u="none" strike="noStrike" dirty="0">
                <a:solidFill>
                  <a:srgbClr val="000000"/>
                </a:solidFill>
                <a:effectLst/>
                <a:latin typeface="YAD7QhG2T6o 0"/>
              </a:rPr>
              <a:t>lesson plan format or weekly, fortnightly or monthly Approaches to short-term planning should be decided on a whole-school level.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u="none" strike="noStrike" dirty="0">
              <a:solidFill>
                <a:srgbClr val="000000"/>
              </a:solidFill>
              <a:effectLst/>
              <a:latin typeface="YAD7QhG2T6o 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00000"/>
                </a:solidFill>
                <a:effectLst/>
                <a:latin typeface="YAD7QhG2T6o 0"/>
              </a:rPr>
              <a:t>There is no prescribe planning template for GMGY, but samples are available on the website.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u="none" strike="noStrike" dirty="0">
              <a:solidFill>
                <a:srgbClr val="000000"/>
              </a:solidFill>
              <a:effectLst/>
              <a:latin typeface="YAD7QhG2T6o 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00000"/>
                </a:solidFill>
                <a:effectLst/>
                <a:latin typeface="YAD7QhG2T6o 0"/>
              </a:rPr>
              <a:t>Short-Term planning is just one aspect of recorded preparation.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u="none" strike="noStrike" dirty="0">
              <a:solidFill>
                <a:srgbClr val="000000"/>
              </a:solidFill>
              <a:effectLst/>
              <a:latin typeface="YAD7QhG2T6o 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00000"/>
                </a:solidFill>
                <a:effectLst/>
                <a:latin typeface="YAD7QhG2T6o 0"/>
              </a:rPr>
              <a:t>Short-term plans should document the broad direction and focus of new learning.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u="none" strike="noStrike" dirty="0">
              <a:solidFill>
                <a:srgbClr val="000000"/>
              </a:solidFill>
              <a:effectLst/>
              <a:latin typeface="YAD7QhG2T6o 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00000"/>
                </a:solidFill>
                <a:effectLst/>
                <a:latin typeface="YAD7QhG2T6o 0"/>
              </a:rPr>
              <a:t>As they are first and foremost for teacher, the level of detail will vary from teacher to teacher.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u="none" strike="noStrike" dirty="0">
              <a:solidFill>
                <a:srgbClr val="000000"/>
              </a:solidFill>
              <a:effectLst/>
              <a:latin typeface="YAD7QhG2T6o 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00000"/>
                </a:solidFill>
                <a:effectLst/>
                <a:latin typeface="YAD7QhG2T6o 0"/>
              </a:rPr>
              <a:t>They should be useful, purposeful and practical and also understood a tentative, meaningful they can change as teaching and learning takes place. </a:t>
            </a:r>
            <a:endParaRPr lang="en-GB" dirty="0">
              <a:solidFill>
                <a:srgbClr val="000000"/>
              </a:solidFill>
              <a:effectLst/>
              <a:latin typeface="YAD7QhG2T6o 0"/>
            </a:endParaRPr>
          </a:p>
          <a:p>
            <a:endParaRPr lang="en-IE" dirty="0"/>
          </a:p>
          <a:p>
            <a:endParaRPr lang="en-IE" dirty="0"/>
          </a:p>
        </p:txBody>
      </p:sp>
      <p:sp>
        <p:nvSpPr>
          <p:cNvPr id="4" name="Slide Number Placeholder 3"/>
          <p:cNvSpPr>
            <a:spLocks noGrp="1"/>
          </p:cNvSpPr>
          <p:nvPr>
            <p:ph type="sldNum" sz="quarter" idx="5"/>
          </p:nvPr>
        </p:nvSpPr>
        <p:spPr/>
        <p:txBody>
          <a:bodyPr/>
          <a:lstStyle/>
          <a:p>
            <a:fld id="{A85A3855-F43A-4393-9A7D-7DFB458522EA}" type="slidenum">
              <a:rPr lang="en-IE" smtClean="0"/>
              <a:t>20</a:t>
            </a:fld>
            <a:endParaRPr lang="en-IE" dirty="0"/>
          </a:p>
        </p:txBody>
      </p:sp>
    </p:spTree>
    <p:extLst>
      <p:ext uri="{BB962C8B-B14F-4D97-AF65-F5344CB8AC3E}">
        <p14:creationId xmlns:p14="http://schemas.microsoft.com/office/powerpoint/2010/main" val="5334510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(Consider these questions with your staff)</a:t>
            </a:r>
          </a:p>
          <a:p>
            <a:endParaRPr lang="en-IE" dirty="0"/>
          </a:p>
        </p:txBody>
      </p:sp>
      <p:sp>
        <p:nvSpPr>
          <p:cNvPr id="4" name="Slide Number Placeholder 3"/>
          <p:cNvSpPr>
            <a:spLocks noGrp="1"/>
          </p:cNvSpPr>
          <p:nvPr>
            <p:ph type="sldNum" sz="quarter" idx="5"/>
          </p:nvPr>
        </p:nvSpPr>
        <p:spPr/>
        <p:txBody>
          <a:bodyPr/>
          <a:lstStyle/>
          <a:p>
            <a:fld id="{A85A3855-F43A-4393-9A7D-7DFB458522EA}" type="slidenum">
              <a:rPr lang="en-IE" smtClean="0"/>
              <a:t>21</a:t>
            </a:fld>
            <a:endParaRPr lang="en-IE" dirty="0"/>
          </a:p>
        </p:txBody>
      </p:sp>
    </p:spTree>
    <p:extLst>
      <p:ext uri="{BB962C8B-B14F-4D97-AF65-F5344CB8AC3E}">
        <p14:creationId xmlns:p14="http://schemas.microsoft.com/office/powerpoint/2010/main" val="32337413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(Read key point on screen)</a:t>
            </a:r>
          </a:p>
          <a:p>
            <a:endParaRPr lang="en-IE" dirty="0"/>
          </a:p>
        </p:txBody>
      </p:sp>
      <p:sp>
        <p:nvSpPr>
          <p:cNvPr id="4" name="Slide Number Placeholder 3"/>
          <p:cNvSpPr>
            <a:spLocks noGrp="1"/>
          </p:cNvSpPr>
          <p:nvPr>
            <p:ph type="sldNum" sz="quarter" idx="5"/>
          </p:nvPr>
        </p:nvSpPr>
        <p:spPr/>
        <p:txBody>
          <a:bodyPr/>
          <a:lstStyle/>
          <a:p>
            <a:fld id="{A85A3855-F43A-4393-9A7D-7DFB458522EA}" type="slidenum">
              <a:rPr lang="en-IE" smtClean="0"/>
              <a:t>22</a:t>
            </a:fld>
            <a:endParaRPr lang="en-IE" dirty="0"/>
          </a:p>
        </p:txBody>
      </p:sp>
    </p:spTree>
    <p:extLst>
      <p:ext uri="{BB962C8B-B14F-4D97-AF65-F5344CB8AC3E}">
        <p14:creationId xmlns:p14="http://schemas.microsoft.com/office/powerpoint/2010/main" val="39309425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(Consider these questions with your staff)</a:t>
            </a:r>
          </a:p>
          <a:p>
            <a:endParaRPr lang="en-IE" dirty="0"/>
          </a:p>
        </p:txBody>
      </p:sp>
      <p:sp>
        <p:nvSpPr>
          <p:cNvPr id="4" name="Slide Number Placeholder 3"/>
          <p:cNvSpPr>
            <a:spLocks noGrp="1"/>
          </p:cNvSpPr>
          <p:nvPr>
            <p:ph type="sldNum" sz="quarter" idx="5"/>
          </p:nvPr>
        </p:nvSpPr>
        <p:spPr/>
        <p:txBody>
          <a:bodyPr/>
          <a:lstStyle/>
          <a:p>
            <a:fld id="{A85A3855-F43A-4393-9A7D-7DFB458522EA}" type="slidenum">
              <a:rPr lang="en-IE" smtClean="0"/>
              <a:t>23</a:t>
            </a:fld>
            <a:endParaRPr lang="en-IE" dirty="0"/>
          </a:p>
        </p:txBody>
      </p:sp>
    </p:spTree>
    <p:extLst>
      <p:ext uri="{BB962C8B-B14F-4D97-AF65-F5344CB8AC3E}">
        <p14:creationId xmlns:p14="http://schemas.microsoft.com/office/powerpoint/2010/main" val="15079516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A85A3855-F43A-4393-9A7D-7DFB458522EA}" type="slidenum">
              <a:rPr lang="en-IE" smtClean="0"/>
              <a:t>24</a:t>
            </a:fld>
            <a:endParaRPr lang="en-IE" dirty="0"/>
          </a:p>
        </p:txBody>
      </p:sp>
    </p:spTree>
    <p:extLst>
      <p:ext uri="{BB962C8B-B14F-4D97-AF65-F5344CB8AC3E}">
        <p14:creationId xmlns:p14="http://schemas.microsoft.com/office/powerpoint/2010/main" val="563242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000000"/>
                </a:solidFill>
                <a:effectLst/>
              </a:rPr>
              <a:t>When preparing for teaching and learning in GMGY, teachers should consider </a:t>
            </a:r>
            <a:r>
              <a:rPr lang="en-GB" b="1" i="0" u="none" strike="noStrike" dirty="0">
                <a:solidFill>
                  <a:srgbClr val="000000"/>
                </a:solidFill>
                <a:effectLst/>
              </a:rPr>
              <a:t>The Key Pillars of Preparation for Teaching and Learning</a:t>
            </a:r>
            <a:r>
              <a:rPr lang="en-GB" b="0" i="0" u="none" strike="noStrike" dirty="0">
                <a:solidFill>
                  <a:srgbClr val="000000"/>
                </a:solidFill>
                <a:effectLst/>
              </a:rPr>
              <a:t>. These Key Pillars are outlined in the document “Preparation for Teaching and Learning: A Guide for All Primary and Special Schools” published in 2021. </a:t>
            </a:r>
          </a:p>
          <a:p>
            <a:endParaRPr lang="en-GB" b="0" i="0" u="none" strike="noStrike" dirty="0">
              <a:solidFill>
                <a:srgbClr val="000000"/>
              </a:solidFill>
              <a:effectLst/>
            </a:endParaRPr>
          </a:p>
          <a:p>
            <a:r>
              <a:rPr lang="en-GB" b="0" i="0" u="none" strike="noStrike" dirty="0">
                <a:solidFill>
                  <a:srgbClr val="000000"/>
                </a:solidFill>
                <a:effectLst/>
              </a:rPr>
              <a:t>These 3 Key Pillars are: </a:t>
            </a:r>
          </a:p>
          <a:p>
            <a:pPr marL="171450" indent="-171450">
              <a:buFont typeface="Arial" panose="020B0604020202020204" pitchFamily="34" charset="0"/>
              <a:buChar char="•"/>
            </a:pPr>
            <a:r>
              <a:rPr lang="en-GB" b="0" i="0" u="none" strike="noStrike" dirty="0">
                <a:solidFill>
                  <a:srgbClr val="000000"/>
                </a:solidFill>
                <a:effectLst/>
              </a:rPr>
              <a:t>Knowledge of the children and their Prior Learning</a:t>
            </a:r>
          </a:p>
          <a:p>
            <a:pPr marL="171450" indent="-171450">
              <a:buFont typeface="Arial" panose="020B0604020202020204" pitchFamily="34" charset="0"/>
              <a:buChar char="•"/>
            </a:pPr>
            <a:r>
              <a:rPr lang="en-GB" b="0" i="0" u="none" strike="noStrike" dirty="0">
                <a:solidFill>
                  <a:srgbClr val="000000"/>
                </a:solidFill>
                <a:effectLst/>
              </a:rPr>
              <a:t>Knowledge of the Curriculum </a:t>
            </a:r>
          </a:p>
          <a:p>
            <a:pPr marL="171450" indent="-171450">
              <a:buFont typeface="Arial" panose="020B0604020202020204" pitchFamily="34" charset="0"/>
              <a:buChar char="•"/>
            </a:pPr>
            <a:r>
              <a:rPr lang="en-GB" b="0" i="0" u="none" strike="noStrike" dirty="0">
                <a:solidFill>
                  <a:srgbClr val="000000"/>
                </a:solidFill>
                <a:effectLst/>
              </a:rPr>
              <a:t>Knowledge of the Pedagogies Underpinning the Curriculum</a:t>
            </a:r>
          </a:p>
          <a:p>
            <a:endParaRPr lang="en-GB" b="0" i="0" u="none" strike="noStrike" dirty="0">
              <a:solidFill>
                <a:srgbClr val="000000"/>
              </a:solidFill>
              <a:effectLst/>
            </a:endParaRPr>
          </a:p>
          <a:p>
            <a:r>
              <a:rPr lang="en-GB" b="0" i="0" u="none" strike="noStrike" dirty="0">
                <a:solidFill>
                  <a:srgbClr val="000000"/>
                </a:solidFill>
                <a:effectLst/>
              </a:rPr>
              <a:t>As GMGY is the curricular expression of the CNS ethos, it is also vital that teachers bear the CNS ethos in mind when preparing for the patrons' curriculum.</a:t>
            </a:r>
          </a:p>
          <a:p>
            <a:endParaRPr lang="en-GB" b="0" i="0" u="none" strike="noStrike" dirty="0">
              <a:solidFill>
                <a:srgbClr val="000000"/>
              </a:solidFill>
              <a:effectLst/>
            </a:endParaRPr>
          </a:p>
          <a:p>
            <a:r>
              <a:rPr lang="en-GB" b="0" i="0" u="none" strike="noStrike" dirty="0">
                <a:solidFill>
                  <a:srgbClr val="000000"/>
                </a:solidFill>
                <a:effectLst/>
              </a:rPr>
              <a:t>With specific regard to short-term preparation for GMGY, CNS teachers should also bear </a:t>
            </a:r>
            <a:r>
              <a:rPr lang="en-GB" b="1" i="0" u="none" strike="noStrike" dirty="0">
                <a:solidFill>
                  <a:srgbClr val="000000"/>
                </a:solidFill>
                <a:effectLst/>
              </a:rPr>
              <a:t>long-term preparation for teaching and learning in </a:t>
            </a:r>
            <a:r>
              <a:rPr lang="en-GB" b="1" i="1" u="none" strike="noStrike" dirty="0">
                <a:solidFill>
                  <a:srgbClr val="000000"/>
                </a:solidFill>
                <a:effectLst/>
              </a:rPr>
              <a:t>GMGY</a:t>
            </a:r>
            <a:r>
              <a:rPr lang="en-GB" b="0" i="0" u="none" strike="noStrike" dirty="0">
                <a:solidFill>
                  <a:srgbClr val="000000"/>
                </a:solidFill>
                <a:effectLst/>
              </a:rPr>
              <a:t> in mind. </a:t>
            </a:r>
          </a:p>
        </p:txBody>
      </p:sp>
      <p:sp>
        <p:nvSpPr>
          <p:cNvPr id="4" name="Slide Number Placeholder 3"/>
          <p:cNvSpPr>
            <a:spLocks noGrp="1"/>
          </p:cNvSpPr>
          <p:nvPr>
            <p:ph type="sldNum" sz="quarter" idx="5"/>
          </p:nvPr>
        </p:nvSpPr>
        <p:spPr/>
        <p:txBody>
          <a:bodyPr/>
          <a:lstStyle/>
          <a:p>
            <a:fld id="{A85A3855-F43A-4393-9A7D-7DFB458522EA}" type="slidenum">
              <a:rPr lang="en-IE" smtClean="0"/>
              <a:t>3</a:t>
            </a:fld>
            <a:endParaRPr lang="en-IE" dirty="0"/>
          </a:p>
        </p:txBody>
      </p:sp>
    </p:spTree>
    <p:extLst>
      <p:ext uri="{BB962C8B-B14F-4D97-AF65-F5344CB8AC3E}">
        <p14:creationId xmlns:p14="http://schemas.microsoft.com/office/powerpoint/2010/main" val="1621969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000000"/>
                </a:solidFill>
                <a:effectLst/>
              </a:rPr>
              <a:t>Preparation for teaching and learning in GMGY is an ongoing process which involves </a:t>
            </a:r>
            <a:r>
              <a:rPr lang="en-GB" b="1" i="0" u="none" strike="noStrike" dirty="0">
                <a:solidFill>
                  <a:srgbClr val="000000"/>
                </a:solidFill>
                <a:effectLst/>
              </a:rPr>
              <a:t>invisible, visible and recorded preparation</a:t>
            </a:r>
            <a:r>
              <a:rPr lang="en-GB" b="0" i="0" u="none" strike="noStrike" dirty="0">
                <a:solidFill>
                  <a:srgbClr val="000000"/>
                </a:solidFill>
                <a:effectLst/>
              </a:rPr>
              <a:t>. As with other curricular areas, preparation for teaching and learning in </a:t>
            </a:r>
            <a:r>
              <a:rPr lang="en-GB" b="0" i="1" u="none" strike="noStrike" dirty="0">
                <a:solidFill>
                  <a:srgbClr val="000000"/>
                </a:solidFill>
                <a:effectLst/>
              </a:rPr>
              <a:t>GMGY </a:t>
            </a:r>
            <a:r>
              <a:rPr lang="en-GB" b="0" i="0" u="none" strike="noStrike" dirty="0">
                <a:solidFill>
                  <a:srgbClr val="000000"/>
                </a:solidFill>
                <a:effectLst/>
              </a:rPr>
              <a:t>will involve all three of these components, all of which are equally valued.</a:t>
            </a:r>
          </a:p>
          <a:p>
            <a:endParaRPr lang="en-GB" b="0" i="0" u="none" strike="noStrike" dirty="0">
              <a:solidFill>
                <a:srgbClr val="000000"/>
              </a:solidFill>
              <a:effectLst/>
            </a:endParaRPr>
          </a:p>
          <a:p>
            <a:r>
              <a:rPr lang="en-GB" b="0" i="0" u="none" strike="noStrike" dirty="0">
                <a:solidFill>
                  <a:srgbClr val="000000"/>
                </a:solidFill>
                <a:effectLst/>
              </a:rPr>
              <a:t>Invisible preparation is continuous, unrecorded and involves teachers making ongoing decisions before, during and after learning. </a:t>
            </a:r>
          </a:p>
          <a:p>
            <a:endParaRPr lang="en-GB" b="0" i="0" u="none" strike="noStrike" dirty="0">
              <a:solidFill>
                <a:srgbClr val="000000"/>
              </a:solidFill>
              <a:effectLst/>
            </a:endParaRPr>
          </a:p>
          <a:p>
            <a:r>
              <a:rPr lang="en-GB" b="0" i="0" u="none" strike="noStrike" dirty="0">
                <a:solidFill>
                  <a:srgbClr val="000000"/>
                </a:solidFill>
                <a:effectLst/>
              </a:rPr>
              <a:t>Visible preparation is teaching and learning in action. It involves the provision of appropriate learning experiences to support the intended learning of all children. </a:t>
            </a:r>
          </a:p>
          <a:p>
            <a:endParaRPr lang="en-GB" b="0" i="0" u="none" strike="noStrike" dirty="0">
              <a:solidFill>
                <a:srgbClr val="000000"/>
              </a:solidFill>
              <a:effectLst/>
            </a:endParaRPr>
          </a:p>
          <a:p>
            <a:r>
              <a:rPr lang="en-GB" b="0" i="0" u="none" strike="noStrike" dirty="0">
                <a:solidFill>
                  <a:srgbClr val="000000"/>
                </a:solidFill>
                <a:effectLst/>
              </a:rPr>
              <a:t>Recorded preparation is any documentation which supports teachers’ ongoing practice and reflection.</a:t>
            </a:r>
            <a:endParaRPr lang="en-IE" dirty="0"/>
          </a:p>
        </p:txBody>
      </p:sp>
      <p:sp>
        <p:nvSpPr>
          <p:cNvPr id="4" name="Slide Number Placeholder 3"/>
          <p:cNvSpPr>
            <a:spLocks noGrp="1"/>
          </p:cNvSpPr>
          <p:nvPr>
            <p:ph type="sldNum" sz="quarter" idx="5"/>
          </p:nvPr>
        </p:nvSpPr>
        <p:spPr/>
        <p:txBody>
          <a:bodyPr/>
          <a:lstStyle/>
          <a:p>
            <a:fld id="{A85A3855-F43A-4393-9A7D-7DFB458522EA}" type="slidenum">
              <a:rPr lang="en-IE" smtClean="0"/>
              <a:t>4</a:t>
            </a:fld>
            <a:endParaRPr lang="en-IE" dirty="0"/>
          </a:p>
        </p:txBody>
      </p:sp>
    </p:spTree>
    <p:extLst>
      <p:ext uri="{BB962C8B-B14F-4D97-AF65-F5344CB8AC3E}">
        <p14:creationId xmlns:p14="http://schemas.microsoft.com/office/powerpoint/2010/main" val="4154025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000000"/>
                </a:solidFill>
                <a:effectLst/>
              </a:rPr>
              <a:t>When preparing for teaching and learning in GMGY in an invisible way, teachers might:</a:t>
            </a:r>
          </a:p>
          <a:p>
            <a:endParaRPr lang="en-GB" b="0" i="0" u="none" strike="noStrike" dirty="0">
              <a:solidFill>
                <a:srgbClr val="000000"/>
              </a:solidFill>
              <a:effectLst/>
            </a:endParaRPr>
          </a:p>
          <a:p>
            <a:pPr marL="171450" indent="-171450">
              <a:buFont typeface="Arial" panose="020B0604020202020204" pitchFamily="34" charset="0"/>
              <a:buChar char="•"/>
            </a:pPr>
            <a:r>
              <a:rPr lang="en-GB" b="0" i="0" u="none" strike="noStrike" dirty="0">
                <a:solidFill>
                  <a:srgbClr val="000000"/>
                </a:solidFill>
                <a:effectLst/>
              </a:rPr>
              <a:t>Consider their knowledge of the children, their prior learning and current needs before, during or after teaching and learning has taken place</a:t>
            </a:r>
          </a:p>
          <a:p>
            <a:pPr marL="171450" indent="-171450">
              <a:buFont typeface="Arial" panose="020B0604020202020204" pitchFamily="34" charset="0"/>
              <a:buChar char="•"/>
            </a:pPr>
            <a:r>
              <a:rPr lang="en-GB" b="0" i="0" u="none" strike="noStrike" dirty="0">
                <a:solidFill>
                  <a:srgbClr val="000000"/>
                </a:solidFill>
                <a:effectLst/>
              </a:rPr>
              <a:t>Draw of their engagement with children, parents, colleagues and other relevant professionals and adjust their approaches and methodologies accordingly </a:t>
            </a:r>
          </a:p>
          <a:p>
            <a:pPr marL="171450" indent="-171450">
              <a:buFont typeface="Arial" panose="020B0604020202020204" pitchFamily="34" charset="0"/>
              <a:buChar char="•"/>
            </a:pPr>
            <a:r>
              <a:rPr lang="en-GB" b="0" i="0" u="none" strike="noStrike" dirty="0">
                <a:solidFill>
                  <a:srgbClr val="000000"/>
                </a:solidFill>
                <a:effectLst/>
              </a:rPr>
              <a:t>Draw on their knowledge of the curriculum or their prior experience of teaching a particular strand or element of </a:t>
            </a:r>
            <a:r>
              <a:rPr lang="en-GB" b="0" i="1" u="none" strike="noStrike" dirty="0">
                <a:solidFill>
                  <a:srgbClr val="000000"/>
                </a:solidFill>
                <a:effectLst/>
              </a:rPr>
              <a:t>GMGY</a:t>
            </a:r>
            <a:r>
              <a:rPr lang="en-GB" b="0" i="0" u="none" strike="noStrike" dirty="0">
                <a:solidFill>
                  <a:srgbClr val="000000"/>
                </a:solidFill>
                <a:effectLst/>
              </a:rPr>
              <a:t> to inform their approaches </a:t>
            </a:r>
          </a:p>
          <a:p>
            <a:pPr marL="171450" indent="-171450">
              <a:buFont typeface="Arial" panose="020B0604020202020204" pitchFamily="34" charset="0"/>
              <a:buChar char="•"/>
            </a:pPr>
            <a:r>
              <a:rPr lang="en-GB" b="0" i="0" u="none" strike="noStrike" dirty="0">
                <a:solidFill>
                  <a:srgbClr val="000000"/>
                </a:solidFill>
                <a:effectLst/>
              </a:rPr>
              <a:t>Reflect on formative assessment of children’s learning (e.g. observation or conferencing) and use this information to inform the next steps in children’s learning.</a:t>
            </a:r>
            <a:endParaRPr lang="en-IE" dirty="0"/>
          </a:p>
        </p:txBody>
      </p:sp>
      <p:sp>
        <p:nvSpPr>
          <p:cNvPr id="4" name="Slide Number Placeholder 3"/>
          <p:cNvSpPr>
            <a:spLocks noGrp="1"/>
          </p:cNvSpPr>
          <p:nvPr>
            <p:ph type="sldNum" sz="quarter" idx="5"/>
          </p:nvPr>
        </p:nvSpPr>
        <p:spPr/>
        <p:txBody>
          <a:bodyPr/>
          <a:lstStyle/>
          <a:p>
            <a:fld id="{A85A3855-F43A-4393-9A7D-7DFB458522EA}" type="slidenum">
              <a:rPr lang="en-IE" smtClean="0"/>
              <a:t>5</a:t>
            </a:fld>
            <a:endParaRPr lang="en-IE" dirty="0"/>
          </a:p>
        </p:txBody>
      </p:sp>
    </p:spTree>
    <p:extLst>
      <p:ext uri="{BB962C8B-B14F-4D97-AF65-F5344CB8AC3E}">
        <p14:creationId xmlns:p14="http://schemas.microsoft.com/office/powerpoint/2010/main" val="3660517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0" i="0" u="none" strike="noStrike" dirty="0">
                <a:solidFill>
                  <a:srgbClr val="000000"/>
                </a:solidFill>
                <a:effectLst/>
              </a:rPr>
              <a:t>Visible preparation for GMGY might involve:</a:t>
            </a:r>
          </a:p>
          <a:p>
            <a:endParaRPr lang="en-IE" b="0" i="0" u="none" strike="noStrike" dirty="0">
              <a:solidFill>
                <a:srgbClr val="000000"/>
              </a:solidFill>
              <a:effectLst/>
            </a:endParaRPr>
          </a:p>
          <a:p>
            <a:pPr marL="171450" indent="-171450">
              <a:buFont typeface="Arial" panose="020B0604020202020204" pitchFamily="34" charset="0"/>
              <a:buChar char="•"/>
            </a:pPr>
            <a:r>
              <a:rPr lang="en-IE" b="0" i="0" u="none" strike="noStrike" dirty="0">
                <a:solidFill>
                  <a:srgbClr val="000000"/>
                </a:solidFill>
                <a:effectLst/>
              </a:rPr>
              <a:t>Sourcing resources (e.g. stories, artefacts, photographs, videos, games, toys etc.)</a:t>
            </a:r>
          </a:p>
          <a:p>
            <a:pPr marL="171450" indent="-171450">
              <a:buFont typeface="Arial" panose="020B0604020202020204" pitchFamily="34" charset="0"/>
              <a:buChar char="•"/>
            </a:pPr>
            <a:r>
              <a:rPr lang="en-GB" b="0" i="0" u="none" strike="noStrike" dirty="0">
                <a:solidFill>
                  <a:srgbClr val="000000"/>
                </a:solidFill>
                <a:effectLst/>
              </a:rPr>
              <a:t>Creating resources (e.g. posters, presentations, graphic organisers/worksheets, flashcards)</a:t>
            </a:r>
          </a:p>
          <a:p>
            <a:pPr marL="171450" indent="-171450">
              <a:buFont typeface="Arial" panose="020B0604020202020204" pitchFamily="34" charset="0"/>
              <a:buChar char="•"/>
            </a:pPr>
            <a:r>
              <a:rPr lang="en-GB" b="0" i="0" u="none" strike="noStrike" dirty="0">
                <a:solidFill>
                  <a:srgbClr val="000000"/>
                </a:solidFill>
                <a:effectLst/>
              </a:rPr>
              <a:t>Creating school/classroom displays, including displays of children’s work</a:t>
            </a:r>
          </a:p>
          <a:p>
            <a:pPr marL="171450" indent="-171450">
              <a:buFont typeface="Arial" panose="020B0604020202020204" pitchFamily="34" charset="0"/>
              <a:buChar char="•"/>
            </a:pPr>
            <a:r>
              <a:rPr lang="en-GB" b="0" i="0" u="none" strike="noStrike" dirty="0">
                <a:solidFill>
                  <a:srgbClr val="000000"/>
                </a:solidFill>
                <a:effectLst/>
              </a:rPr>
              <a:t>Liaising with classroom visitors to contribute to </a:t>
            </a:r>
            <a:r>
              <a:rPr lang="en-GB" b="0" i="1" u="none" strike="noStrike" dirty="0">
                <a:solidFill>
                  <a:srgbClr val="000000"/>
                </a:solidFill>
                <a:effectLst/>
              </a:rPr>
              <a:t>GMGY </a:t>
            </a:r>
            <a:r>
              <a:rPr lang="en-GB" b="0" i="0" u="none" strike="noStrike" dirty="0">
                <a:solidFill>
                  <a:srgbClr val="000000"/>
                </a:solidFill>
                <a:effectLst/>
              </a:rPr>
              <a:t>lessons</a:t>
            </a:r>
          </a:p>
          <a:p>
            <a:pPr marL="171450" indent="-171450">
              <a:buFont typeface="Arial" panose="020B0604020202020204" pitchFamily="34" charset="0"/>
              <a:buChar char="•"/>
            </a:pPr>
            <a:r>
              <a:rPr lang="en-GB" b="0" i="0" u="none" strike="noStrike" dirty="0">
                <a:solidFill>
                  <a:srgbClr val="000000"/>
                </a:solidFill>
                <a:effectLst/>
              </a:rPr>
              <a:t>Modelling skills and dispositions for upcoming </a:t>
            </a:r>
            <a:r>
              <a:rPr lang="en-GB" b="0" i="1" u="none" strike="noStrike" dirty="0">
                <a:solidFill>
                  <a:srgbClr val="000000"/>
                </a:solidFill>
                <a:effectLst/>
              </a:rPr>
              <a:t>GMGY</a:t>
            </a:r>
            <a:r>
              <a:rPr lang="en-GB" b="0" i="0" u="none" strike="noStrike" dirty="0">
                <a:solidFill>
                  <a:srgbClr val="000000"/>
                </a:solidFill>
                <a:effectLst/>
              </a:rPr>
              <a:t> lessons</a:t>
            </a:r>
          </a:p>
          <a:p>
            <a:pPr marL="171450" indent="-171450">
              <a:buFont typeface="Arial" panose="020B0604020202020204" pitchFamily="34" charset="0"/>
              <a:buChar char="•"/>
            </a:pPr>
            <a:r>
              <a:rPr lang="en-GB" b="0" i="0" u="none" strike="noStrike" dirty="0">
                <a:solidFill>
                  <a:srgbClr val="000000"/>
                </a:solidFill>
                <a:effectLst/>
              </a:rPr>
              <a:t>Engaging children in alternative learning experiences during </a:t>
            </a:r>
            <a:r>
              <a:rPr lang="en-GB" b="0" i="1" u="none" strike="noStrike" dirty="0">
                <a:solidFill>
                  <a:srgbClr val="000000"/>
                </a:solidFill>
                <a:effectLst/>
              </a:rPr>
              <a:t>GMGY</a:t>
            </a:r>
            <a:r>
              <a:rPr lang="en-GB" b="0" i="0" u="none" strike="noStrike" dirty="0">
                <a:solidFill>
                  <a:srgbClr val="000000"/>
                </a:solidFill>
                <a:effectLst/>
              </a:rPr>
              <a:t> to respond to emerging needs and interests</a:t>
            </a:r>
          </a:p>
          <a:p>
            <a:pPr marL="171450" indent="-171450">
              <a:buFont typeface="Arial" panose="020B0604020202020204" pitchFamily="34" charset="0"/>
              <a:buChar char="•"/>
            </a:pPr>
            <a:r>
              <a:rPr lang="en-GB" b="0" i="0" u="none" strike="noStrike" dirty="0">
                <a:solidFill>
                  <a:srgbClr val="000000"/>
                </a:solidFill>
                <a:effectLst/>
              </a:rPr>
              <a:t>Engaging in professional learning on </a:t>
            </a:r>
            <a:r>
              <a:rPr lang="en-GB" b="0" i="1" u="none" strike="noStrike" dirty="0">
                <a:solidFill>
                  <a:srgbClr val="000000"/>
                </a:solidFill>
                <a:effectLst/>
              </a:rPr>
              <a:t>GMGY.</a:t>
            </a:r>
            <a:endParaRPr lang="en-IE" dirty="0"/>
          </a:p>
        </p:txBody>
      </p:sp>
      <p:sp>
        <p:nvSpPr>
          <p:cNvPr id="4" name="Slide Number Placeholder 3"/>
          <p:cNvSpPr>
            <a:spLocks noGrp="1"/>
          </p:cNvSpPr>
          <p:nvPr>
            <p:ph type="sldNum" sz="quarter" idx="5"/>
          </p:nvPr>
        </p:nvSpPr>
        <p:spPr/>
        <p:txBody>
          <a:bodyPr/>
          <a:lstStyle/>
          <a:p>
            <a:fld id="{A85A3855-F43A-4393-9A7D-7DFB458522EA}" type="slidenum">
              <a:rPr lang="en-IE" smtClean="0"/>
              <a:t>6</a:t>
            </a:fld>
            <a:endParaRPr lang="en-IE" dirty="0"/>
          </a:p>
        </p:txBody>
      </p:sp>
    </p:spTree>
    <p:extLst>
      <p:ext uri="{BB962C8B-B14F-4D97-AF65-F5344CB8AC3E}">
        <p14:creationId xmlns:p14="http://schemas.microsoft.com/office/powerpoint/2010/main" val="3776491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000000"/>
                </a:solidFill>
                <a:effectLst/>
              </a:rPr>
              <a:t>Recorded preparation is just </a:t>
            </a:r>
            <a:r>
              <a:rPr lang="en-GB" b="1" i="0" u="none" strike="noStrike" dirty="0">
                <a:solidFill>
                  <a:srgbClr val="000000"/>
                </a:solidFill>
                <a:effectLst/>
              </a:rPr>
              <a:t>one component</a:t>
            </a:r>
            <a:r>
              <a:rPr lang="en-GB" b="0" i="0" u="none" strike="noStrike" dirty="0">
                <a:solidFill>
                  <a:srgbClr val="000000"/>
                </a:solidFill>
                <a:effectLst/>
              </a:rPr>
              <a:t> of the preparation for teaching and learning process and </a:t>
            </a:r>
            <a:r>
              <a:rPr lang="en-GB" b="1" i="0" u="none" strike="noStrike" dirty="0">
                <a:solidFill>
                  <a:srgbClr val="000000"/>
                </a:solidFill>
                <a:effectLst/>
              </a:rPr>
              <a:t>equal consideration and significance should be afforded to invisible and visible preparation</a:t>
            </a:r>
            <a:r>
              <a:rPr lang="en-GB" b="0" i="0" u="none" strike="noStrike" dirty="0">
                <a:solidFill>
                  <a:srgbClr val="000000"/>
                </a:solidFill>
                <a:effectLst/>
              </a:rPr>
              <a:t> for teaching and learning. </a:t>
            </a:r>
          </a:p>
          <a:p>
            <a:endParaRPr lang="en-GB" b="0" i="0" u="none" strike="noStrike" dirty="0">
              <a:solidFill>
                <a:srgbClr val="000000"/>
              </a:solidFill>
              <a:effectLst/>
            </a:endParaRPr>
          </a:p>
          <a:p>
            <a:r>
              <a:rPr lang="en-GB" b="0" i="0" u="none" strike="noStrike" dirty="0">
                <a:solidFill>
                  <a:srgbClr val="000000"/>
                </a:solidFill>
                <a:effectLst/>
              </a:rPr>
              <a:t>Recorded Preparation for Teaching and Learning in GMGY might include: </a:t>
            </a:r>
          </a:p>
          <a:p>
            <a:endParaRPr lang="en-GB" b="0" i="0" u="none" strike="noStrike" dirty="0">
              <a:solidFill>
                <a:srgbClr val="000000"/>
              </a:solidFill>
              <a:effectLst/>
            </a:endParaRPr>
          </a:p>
          <a:p>
            <a:pPr>
              <a:buFont typeface="Arial" panose="020B0604020202020204" pitchFamily="34" charset="0"/>
              <a:buChar char="•"/>
            </a:pPr>
            <a:r>
              <a:rPr lang="en-GB" b="0" i="0" u="none" strike="noStrike" dirty="0">
                <a:solidFill>
                  <a:srgbClr val="000000"/>
                </a:solidFill>
                <a:effectLst/>
              </a:rPr>
              <a:t>Short-term plans (e.g. lessons, weekly plans, fortnightly plans, monthly plans)</a:t>
            </a:r>
            <a:endParaRPr lang="en-GB" dirty="0"/>
          </a:p>
          <a:p>
            <a:pPr>
              <a:buFont typeface="Arial" panose="020B0604020202020204" pitchFamily="34" charset="0"/>
              <a:buChar char="•"/>
            </a:pPr>
            <a:r>
              <a:rPr lang="en-GB" b="0" i="0" u="none" strike="noStrike" dirty="0">
                <a:solidFill>
                  <a:srgbClr val="000000"/>
                </a:solidFill>
                <a:effectLst/>
              </a:rPr>
              <a:t>Long-term plans (e.g. monthly plans, termly plans, yearly plans)</a:t>
            </a:r>
            <a:endParaRPr lang="en-GB" dirty="0"/>
          </a:p>
          <a:p>
            <a:pPr>
              <a:buFont typeface="Arial" panose="020B0604020202020204" pitchFamily="34" charset="0"/>
              <a:buChar char="•"/>
            </a:pPr>
            <a:r>
              <a:rPr lang="en-GB" b="0" i="0" u="none" strike="noStrike" dirty="0">
                <a:solidFill>
                  <a:srgbClr val="000000"/>
                </a:solidFill>
                <a:effectLst/>
              </a:rPr>
              <a:t>A Whole School GMGY Policy</a:t>
            </a:r>
            <a:endParaRPr lang="en-GB" dirty="0"/>
          </a:p>
          <a:p>
            <a:pPr>
              <a:buFont typeface="Arial" panose="020B0604020202020204" pitchFamily="34" charset="0"/>
              <a:buChar char="•"/>
            </a:pPr>
            <a:r>
              <a:rPr lang="en-GB" b="0" i="0" u="none" strike="noStrike" dirty="0">
                <a:solidFill>
                  <a:srgbClr val="000000"/>
                </a:solidFill>
                <a:effectLst/>
              </a:rPr>
              <a:t>Student support plans/IEPs</a:t>
            </a:r>
            <a:endParaRPr lang="en-GB" dirty="0"/>
          </a:p>
          <a:p>
            <a:pPr>
              <a:buFont typeface="Arial" panose="020B0604020202020204" pitchFamily="34" charset="0"/>
              <a:buChar char="•"/>
            </a:pPr>
            <a:r>
              <a:rPr lang="en-GB" b="0" i="0" u="none" strike="noStrike" dirty="0">
                <a:solidFill>
                  <a:srgbClr val="000000"/>
                </a:solidFill>
                <a:effectLst/>
              </a:rPr>
              <a:t>Assessment data</a:t>
            </a:r>
            <a:endParaRPr lang="en-GB" dirty="0"/>
          </a:p>
          <a:p>
            <a:pPr>
              <a:buFont typeface="Arial" panose="020B0604020202020204" pitchFamily="34" charset="0"/>
              <a:buChar char="•"/>
            </a:pPr>
            <a:r>
              <a:rPr lang="en-GB" b="0" i="0" u="none" strike="noStrike" dirty="0">
                <a:solidFill>
                  <a:srgbClr val="000000"/>
                </a:solidFill>
                <a:effectLst/>
              </a:rPr>
              <a:t>End of year reports</a:t>
            </a:r>
            <a:endParaRPr lang="en-GB" dirty="0"/>
          </a:p>
          <a:p>
            <a:pPr>
              <a:buFont typeface="Arial" panose="020B0604020202020204" pitchFamily="34" charset="0"/>
              <a:buChar char="•"/>
            </a:pPr>
            <a:r>
              <a:rPr lang="en-GB" b="0" i="0" u="none" strike="noStrike" dirty="0">
                <a:solidFill>
                  <a:srgbClr val="000000"/>
                </a:solidFill>
                <a:effectLst/>
              </a:rPr>
              <a:t>Personal notes </a:t>
            </a:r>
            <a:endParaRPr lang="en-GB" dirty="0"/>
          </a:p>
          <a:p>
            <a:pPr>
              <a:buFont typeface="Arial" panose="020B0604020202020204" pitchFamily="34" charset="0"/>
              <a:buChar char="•"/>
            </a:pPr>
            <a:r>
              <a:rPr lang="en-GB" b="0" i="0" u="none" strike="noStrike" dirty="0">
                <a:solidFill>
                  <a:srgbClr val="000000"/>
                </a:solidFill>
                <a:effectLst/>
              </a:rPr>
              <a:t>Documentation from other </a:t>
            </a:r>
            <a:endParaRPr lang="en-GB" dirty="0"/>
          </a:p>
          <a:p>
            <a:r>
              <a:rPr lang="en-GB" b="0" i="0" u="none" strike="noStrike" dirty="0">
                <a:solidFill>
                  <a:srgbClr val="000000"/>
                </a:solidFill>
                <a:effectLst/>
                <a:latin typeface="YAD7QhG2T6o 0"/>
              </a:rPr>
              <a:t>professionals and outside agencies.</a:t>
            </a:r>
            <a:endParaRPr lang="en-GB" dirty="0">
              <a:solidFill>
                <a:srgbClr val="000000"/>
              </a:solidFill>
              <a:effectLst/>
              <a:latin typeface="YAD7QhG2T6o 0"/>
            </a:endParaRPr>
          </a:p>
          <a:p>
            <a:endParaRPr lang="en-IE" dirty="0"/>
          </a:p>
        </p:txBody>
      </p:sp>
      <p:sp>
        <p:nvSpPr>
          <p:cNvPr id="4" name="Slide Number Placeholder 3"/>
          <p:cNvSpPr>
            <a:spLocks noGrp="1"/>
          </p:cNvSpPr>
          <p:nvPr>
            <p:ph type="sldNum" sz="quarter" idx="5"/>
          </p:nvPr>
        </p:nvSpPr>
        <p:spPr/>
        <p:txBody>
          <a:bodyPr/>
          <a:lstStyle/>
          <a:p>
            <a:fld id="{A85A3855-F43A-4393-9A7D-7DFB458522EA}" type="slidenum">
              <a:rPr lang="en-IE" smtClean="0"/>
              <a:t>7</a:t>
            </a:fld>
            <a:endParaRPr lang="en-IE" dirty="0"/>
          </a:p>
        </p:txBody>
      </p:sp>
    </p:spTree>
    <p:extLst>
      <p:ext uri="{BB962C8B-B14F-4D97-AF65-F5344CB8AC3E}">
        <p14:creationId xmlns:p14="http://schemas.microsoft.com/office/powerpoint/2010/main" val="3146579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To reflect our current approach to preparation for teaching and learning in GMGY, we will now </a:t>
            </a:r>
            <a:r>
              <a:rPr lang="en-GB" sz="1200" dirty="0">
                <a:solidFill>
                  <a:srgbClr val="000000"/>
                </a:solidFill>
              </a:rPr>
              <a:t>l</a:t>
            </a:r>
            <a:r>
              <a:rPr lang="en-GB" sz="1200" b="0" i="0" u="none" strike="noStrike" dirty="0">
                <a:solidFill>
                  <a:srgbClr val="000000"/>
                </a:solidFill>
                <a:effectLst/>
              </a:rPr>
              <a:t>ist examples of invisible, visible and recorded preparation we have engaged in for GMGY recently.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rPr>
              <a:t>(Activity available in “Facilitating Short-Term Preparation for Teaching and Learning Guide for Coordinators” Booklet)</a:t>
            </a:r>
            <a:endParaRPr lang="en-IE" sz="1200" dirty="0"/>
          </a:p>
          <a:p>
            <a:endParaRPr lang="en-IE" sz="1200" dirty="0"/>
          </a:p>
          <a:p>
            <a:endParaRPr lang="en-IE" dirty="0"/>
          </a:p>
        </p:txBody>
      </p:sp>
      <p:sp>
        <p:nvSpPr>
          <p:cNvPr id="4" name="Slide Number Placeholder 3"/>
          <p:cNvSpPr>
            <a:spLocks noGrp="1"/>
          </p:cNvSpPr>
          <p:nvPr>
            <p:ph type="sldNum" sz="quarter" idx="5"/>
          </p:nvPr>
        </p:nvSpPr>
        <p:spPr/>
        <p:txBody>
          <a:bodyPr/>
          <a:lstStyle/>
          <a:p>
            <a:fld id="{A85A3855-F43A-4393-9A7D-7DFB458522EA}" type="slidenum">
              <a:rPr lang="en-IE" smtClean="0"/>
              <a:t>8</a:t>
            </a:fld>
            <a:endParaRPr lang="en-IE" dirty="0"/>
          </a:p>
        </p:txBody>
      </p:sp>
    </p:spTree>
    <p:extLst>
      <p:ext uri="{BB962C8B-B14F-4D97-AF65-F5344CB8AC3E}">
        <p14:creationId xmlns:p14="http://schemas.microsoft.com/office/powerpoint/2010/main" val="2292074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000000"/>
                </a:solidFill>
                <a:effectLst/>
              </a:rPr>
              <a:t>Short-term preparation for teaching and learning in </a:t>
            </a:r>
            <a:r>
              <a:rPr lang="en-GB" b="0" i="1" u="none" strike="noStrike" dirty="0">
                <a:solidFill>
                  <a:srgbClr val="000000"/>
                </a:solidFill>
                <a:effectLst/>
              </a:rPr>
              <a:t>GMGY</a:t>
            </a:r>
            <a:r>
              <a:rPr lang="en-GB" b="0" i="0" u="none" strike="noStrike" dirty="0">
                <a:solidFill>
                  <a:srgbClr val="000000"/>
                </a:solidFill>
                <a:effectLst/>
              </a:rPr>
              <a:t> involves teachers preparing for </a:t>
            </a:r>
            <a:r>
              <a:rPr lang="en-GB" b="1" i="0" u="none" strike="noStrike" dirty="0">
                <a:solidFill>
                  <a:srgbClr val="000000"/>
                </a:solidFill>
                <a:effectLst/>
              </a:rPr>
              <a:t>lessons</a:t>
            </a:r>
            <a:r>
              <a:rPr lang="en-GB" b="0" i="0" u="none" strike="noStrike" dirty="0">
                <a:solidFill>
                  <a:srgbClr val="000000"/>
                </a:solidFill>
                <a:effectLst/>
              </a:rPr>
              <a:t>. A lesson in </a:t>
            </a:r>
            <a:r>
              <a:rPr lang="en-GB" b="0" i="1" u="none" strike="noStrike" dirty="0">
                <a:solidFill>
                  <a:srgbClr val="000000"/>
                </a:solidFill>
                <a:effectLst/>
              </a:rPr>
              <a:t>GMGY</a:t>
            </a:r>
            <a:r>
              <a:rPr lang="en-GB" b="0" i="0" u="none" strike="noStrike" dirty="0">
                <a:solidFill>
                  <a:srgbClr val="000000"/>
                </a:solidFill>
                <a:effectLst/>
              </a:rPr>
              <a:t> is understood as a </a:t>
            </a:r>
            <a:r>
              <a:rPr lang="en-GB" b="1" i="0" u="none" strike="noStrike" dirty="0">
                <a:solidFill>
                  <a:srgbClr val="000000"/>
                </a:solidFill>
                <a:effectLst/>
              </a:rPr>
              <a:t>sustained period of teaching and learning</a:t>
            </a:r>
            <a:r>
              <a:rPr lang="en-GB" b="0" i="0" u="none" strike="noStrike" dirty="0">
                <a:solidFill>
                  <a:srgbClr val="000000"/>
                </a:solidFill>
                <a:effectLst/>
              </a:rPr>
              <a:t> </a:t>
            </a:r>
            <a:r>
              <a:rPr lang="en-GB" b="1" i="0" u="none" strike="noStrike" dirty="0">
                <a:solidFill>
                  <a:srgbClr val="000000"/>
                </a:solidFill>
                <a:effectLst/>
              </a:rPr>
              <a:t>which could range from a number of days to weeks. </a:t>
            </a:r>
            <a:r>
              <a:rPr lang="en-GB" b="0" i="0" u="none" strike="noStrike" dirty="0">
                <a:solidFill>
                  <a:srgbClr val="000000"/>
                </a:solidFill>
                <a:effectLst/>
              </a:rPr>
              <a:t>When preparing for </a:t>
            </a:r>
            <a:r>
              <a:rPr lang="en-GB" b="0" i="1" u="none" strike="noStrike" dirty="0">
                <a:solidFill>
                  <a:srgbClr val="000000"/>
                </a:solidFill>
                <a:effectLst/>
              </a:rPr>
              <a:t>GMGY</a:t>
            </a:r>
            <a:r>
              <a:rPr lang="en-GB" b="0" i="0" u="none" strike="noStrike" dirty="0">
                <a:solidFill>
                  <a:srgbClr val="000000"/>
                </a:solidFill>
                <a:effectLst/>
              </a:rPr>
              <a:t> on a short-term basis, CNS teachers will engage in invisible, visible and recorded preparation. </a:t>
            </a:r>
          </a:p>
          <a:p>
            <a:endParaRPr lang="en-GB" b="0" i="0" u="none" strike="noStrike" dirty="0">
              <a:solidFill>
                <a:srgbClr val="000000"/>
              </a:solidFill>
              <a:effectLst/>
            </a:endParaRPr>
          </a:p>
          <a:p>
            <a:r>
              <a:rPr lang="en-GB" b="0" i="0" u="none" strike="noStrike" dirty="0">
                <a:solidFill>
                  <a:srgbClr val="000000"/>
                </a:solidFill>
                <a:effectLst/>
                <a:latin typeface="YAD7QhG2T6o 0"/>
              </a:rPr>
              <a:t>When engaging in invisible, visible and recorded preparation for </a:t>
            </a:r>
            <a:r>
              <a:rPr lang="en-GB" b="0" i="1" u="none" strike="noStrike" dirty="0">
                <a:solidFill>
                  <a:srgbClr val="000000"/>
                </a:solidFill>
                <a:effectLst/>
                <a:latin typeface="YAD7QhG2T6o 0"/>
              </a:rPr>
              <a:t>GMGY </a:t>
            </a:r>
            <a:r>
              <a:rPr lang="en-GB" b="0" i="0" u="none" strike="noStrike" dirty="0">
                <a:solidFill>
                  <a:srgbClr val="000000"/>
                </a:solidFill>
                <a:effectLst/>
                <a:latin typeface="YAD7QhG2T6o 0"/>
              </a:rPr>
              <a:t>lessons, some of the questions teachers are guided by include:</a:t>
            </a:r>
            <a:endParaRPr lang="en-GB" dirty="0">
              <a:solidFill>
                <a:srgbClr val="000000"/>
              </a:solidFill>
              <a:effectLst/>
              <a:latin typeface="YAD7QhG2T6o 0"/>
            </a:endParaRPr>
          </a:p>
          <a:p>
            <a:pPr>
              <a:buFont typeface="Arial" panose="020B0604020202020204" pitchFamily="34" charset="0"/>
              <a:buChar char="•"/>
            </a:pPr>
            <a:r>
              <a:rPr lang="en-GB" b="0" i="0" u="none" strike="noStrike" dirty="0">
                <a:solidFill>
                  <a:srgbClr val="000000"/>
                </a:solidFill>
                <a:effectLst/>
              </a:rPr>
              <a:t>What will the children learn? What will be their </a:t>
            </a:r>
            <a:r>
              <a:rPr lang="en-GB" b="1" i="0" u="none" strike="noStrike" dirty="0">
                <a:solidFill>
                  <a:srgbClr val="000000"/>
                </a:solidFill>
                <a:effectLst/>
              </a:rPr>
              <a:t>focus of new learning</a:t>
            </a:r>
            <a:r>
              <a:rPr lang="en-GB" b="0" i="0" u="none" strike="noStrike" dirty="0">
                <a:solidFill>
                  <a:srgbClr val="000000"/>
                </a:solidFill>
                <a:effectLst/>
              </a:rPr>
              <a:t>?</a:t>
            </a:r>
            <a:endParaRPr lang="en-GB" dirty="0"/>
          </a:p>
          <a:p>
            <a:pPr>
              <a:buFont typeface="Arial" panose="020B0604020202020204" pitchFamily="34" charset="0"/>
              <a:buChar char="•"/>
            </a:pPr>
            <a:r>
              <a:rPr lang="en-GB" b="0" i="0" u="none" strike="noStrike" dirty="0">
                <a:solidFill>
                  <a:srgbClr val="000000"/>
                </a:solidFill>
                <a:effectLst/>
              </a:rPr>
              <a:t>How will I facilitate this new learning? What </a:t>
            </a:r>
            <a:r>
              <a:rPr lang="en-GB" b="1" i="0" u="none" strike="noStrike" dirty="0">
                <a:solidFill>
                  <a:srgbClr val="000000"/>
                </a:solidFill>
                <a:effectLst/>
              </a:rPr>
              <a:t>learning experiences</a:t>
            </a:r>
            <a:r>
              <a:rPr lang="en-GB" b="0" i="0" u="none" strike="noStrike" dirty="0">
                <a:solidFill>
                  <a:srgbClr val="000000"/>
                </a:solidFill>
                <a:effectLst/>
              </a:rPr>
              <a:t> will I provide?</a:t>
            </a:r>
            <a:endParaRPr lang="en-GB" dirty="0"/>
          </a:p>
          <a:p>
            <a:pPr>
              <a:buFont typeface="Arial" panose="020B0604020202020204" pitchFamily="34" charset="0"/>
              <a:buChar char="•"/>
            </a:pPr>
            <a:r>
              <a:rPr lang="en-GB" b="0" i="0" u="none" strike="noStrike" dirty="0">
                <a:solidFill>
                  <a:srgbClr val="000000"/>
                </a:solidFill>
                <a:effectLst/>
              </a:rPr>
              <a:t>How will the children demonstrate this new learning? How will I </a:t>
            </a:r>
            <a:r>
              <a:rPr lang="en-GB" b="1" i="0" u="none" strike="noStrike" dirty="0">
                <a:solidFill>
                  <a:srgbClr val="000000"/>
                </a:solidFill>
                <a:effectLst/>
              </a:rPr>
              <a:t>assess</a:t>
            </a:r>
            <a:r>
              <a:rPr lang="en-GB" b="0" i="0" u="none" strike="noStrike" dirty="0">
                <a:solidFill>
                  <a:srgbClr val="000000"/>
                </a:solidFill>
                <a:effectLst/>
              </a:rPr>
              <a:t> the skills, concepts, values and dispositions they have developed?</a:t>
            </a:r>
            <a:endParaRPr lang="en-GB" dirty="0"/>
          </a:p>
          <a:p>
            <a:r>
              <a:rPr lang="en-GB" b="0" i="0" u="none" strike="noStrike" dirty="0">
                <a:solidFill>
                  <a:srgbClr val="000000"/>
                </a:solidFill>
                <a:effectLst/>
                <a:latin typeface="YAD7QhG2T6o 0"/>
              </a:rPr>
              <a:t>The remainder of this pack aims to provide guidance and opportunities for </a:t>
            </a:r>
            <a:r>
              <a:rPr lang="en-GB" b="0" i="1" u="none" strike="noStrike" dirty="0">
                <a:solidFill>
                  <a:srgbClr val="000000"/>
                </a:solidFill>
                <a:effectLst/>
                <a:latin typeface="YAD7QhG2T6o 0"/>
              </a:rPr>
              <a:t>GMGY </a:t>
            </a:r>
            <a:r>
              <a:rPr lang="en-GB" b="0" i="0" u="none" strike="noStrike" dirty="0">
                <a:solidFill>
                  <a:srgbClr val="000000"/>
                </a:solidFill>
                <a:effectLst/>
                <a:latin typeface="YAD7QhG2T6o 0"/>
              </a:rPr>
              <a:t>Coordinators to support teachers with these and other key questions.</a:t>
            </a:r>
            <a:endParaRPr lang="en-GB" dirty="0">
              <a:solidFill>
                <a:srgbClr val="000000"/>
              </a:solidFill>
              <a:effectLst/>
              <a:latin typeface="YAD7QhG2T6o 0"/>
            </a:endParaRPr>
          </a:p>
          <a:p>
            <a:endParaRPr lang="en-IE" dirty="0"/>
          </a:p>
        </p:txBody>
      </p:sp>
      <p:sp>
        <p:nvSpPr>
          <p:cNvPr id="4" name="Slide Number Placeholder 3"/>
          <p:cNvSpPr>
            <a:spLocks noGrp="1"/>
          </p:cNvSpPr>
          <p:nvPr>
            <p:ph type="sldNum" sz="quarter" idx="5"/>
          </p:nvPr>
        </p:nvSpPr>
        <p:spPr/>
        <p:txBody>
          <a:bodyPr/>
          <a:lstStyle/>
          <a:p>
            <a:fld id="{A85A3855-F43A-4393-9A7D-7DFB458522EA}" type="slidenum">
              <a:rPr lang="en-IE" smtClean="0"/>
              <a:t>9</a:t>
            </a:fld>
            <a:endParaRPr lang="en-IE" dirty="0"/>
          </a:p>
        </p:txBody>
      </p:sp>
    </p:spTree>
    <p:extLst>
      <p:ext uri="{BB962C8B-B14F-4D97-AF65-F5344CB8AC3E}">
        <p14:creationId xmlns:p14="http://schemas.microsoft.com/office/powerpoint/2010/main" val="39794290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42F7EBA-5CD7-4963-B3C9-871A37448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606711"/>
            <a:ext cx="12192000" cy="251289"/>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54645FF3-52C2-4DC9-BEEF-C1B5B9C2A7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70186" y="898745"/>
            <a:ext cx="3451628" cy="1526620"/>
          </a:xfrm>
          <a:prstGeom prst="rect">
            <a:avLst/>
          </a:prstGeom>
        </p:spPr>
      </p:pic>
      <p:sp>
        <p:nvSpPr>
          <p:cNvPr id="2" name="Title 1">
            <a:extLst>
              <a:ext uri="{FF2B5EF4-FFF2-40B4-BE49-F238E27FC236}">
                <a16:creationId xmlns:a16="http://schemas.microsoft.com/office/drawing/2014/main" id="{CA474452-16E2-4FD7-A60B-9AED5EC16E67}"/>
              </a:ext>
            </a:extLst>
          </p:cNvPr>
          <p:cNvSpPr>
            <a:spLocks noGrp="1"/>
          </p:cNvSpPr>
          <p:nvPr>
            <p:ph type="ctrTitle"/>
          </p:nvPr>
        </p:nvSpPr>
        <p:spPr>
          <a:xfrm>
            <a:off x="1524000" y="1754130"/>
            <a:ext cx="9144000" cy="2387600"/>
          </a:xfrm>
        </p:spPr>
        <p:txBody>
          <a:bodyPr anchor="b"/>
          <a:lstStyle>
            <a:lvl1pPr algn="ctr">
              <a:defRPr sz="6000"/>
            </a:lvl1pPr>
          </a:lstStyle>
          <a:p>
            <a:r>
              <a:rPr lang="en-US"/>
              <a:t>Click to edit Master title style</a:t>
            </a:r>
            <a:endParaRPr lang="en-IE" dirty="0"/>
          </a:p>
        </p:txBody>
      </p:sp>
      <p:sp>
        <p:nvSpPr>
          <p:cNvPr id="3" name="Subtitle 2">
            <a:extLst>
              <a:ext uri="{FF2B5EF4-FFF2-40B4-BE49-F238E27FC236}">
                <a16:creationId xmlns:a16="http://schemas.microsoft.com/office/drawing/2014/main" id="{46FF727F-7B5D-429D-845E-92B46D04873C}"/>
              </a:ext>
            </a:extLst>
          </p:cNvPr>
          <p:cNvSpPr>
            <a:spLocks noGrp="1"/>
          </p:cNvSpPr>
          <p:nvPr>
            <p:ph type="subTitle" idx="1"/>
          </p:nvPr>
        </p:nvSpPr>
        <p:spPr>
          <a:xfrm>
            <a:off x="1524000" y="423380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dirty="0"/>
          </a:p>
        </p:txBody>
      </p:sp>
      <p:pic>
        <p:nvPicPr>
          <p:cNvPr id="12" name="Picture 11">
            <a:extLst>
              <a:ext uri="{FF2B5EF4-FFF2-40B4-BE49-F238E27FC236}">
                <a16:creationId xmlns:a16="http://schemas.microsoft.com/office/drawing/2014/main" id="{A3C1D895-5ABF-4AB7-AC77-C33242621E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251289"/>
          </a:xfrm>
          <a:prstGeom prst="rect">
            <a:avLst/>
          </a:prstGeom>
        </p:spPr>
      </p:pic>
    </p:spTree>
    <p:extLst>
      <p:ext uri="{BB962C8B-B14F-4D97-AF65-F5344CB8AC3E}">
        <p14:creationId xmlns:p14="http://schemas.microsoft.com/office/powerpoint/2010/main" val="2954603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54F99AA-CED7-4308-AF2B-3E340A2CD3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251289"/>
          </a:xfrm>
          <a:prstGeom prst="rect">
            <a:avLst/>
          </a:prstGeom>
        </p:spPr>
      </p:pic>
      <p:pic>
        <p:nvPicPr>
          <p:cNvPr id="10" name="Picture 9" descr="A close up of a logo&#10;&#10;Description automatically generated">
            <a:extLst>
              <a:ext uri="{FF2B5EF4-FFF2-40B4-BE49-F238E27FC236}">
                <a16:creationId xmlns:a16="http://schemas.microsoft.com/office/drawing/2014/main" id="{8A4037A5-2E09-44F3-8F16-5991393107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998" y="4676571"/>
            <a:ext cx="12218998" cy="2181429"/>
          </a:xfrm>
          <a:prstGeom prst="rect">
            <a:avLst/>
          </a:prstGeom>
        </p:spPr>
      </p:pic>
      <p:sp>
        <p:nvSpPr>
          <p:cNvPr id="2" name="Title 1">
            <a:extLst>
              <a:ext uri="{FF2B5EF4-FFF2-40B4-BE49-F238E27FC236}">
                <a16:creationId xmlns:a16="http://schemas.microsoft.com/office/drawing/2014/main" id="{D45DE592-A385-441B-B8F4-7103986A0861}"/>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C7C9EF74-66A7-4195-A23B-0613055BB5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201723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A picture containing drawing, plate&#10;&#10;Description automatically generated">
            <a:extLst>
              <a:ext uri="{FF2B5EF4-FFF2-40B4-BE49-F238E27FC236}">
                <a16:creationId xmlns:a16="http://schemas.microsoft.com/office/drawing/2014/main" id="{BCD77443-91CA-47F6-9759-FE1EFDCFA9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32035" y="0"/>
            <a:ext cx="5159965" cy="6858000"/>
          </a:xfrm>
          <a:prstGeom prst="rect">
            <a:avLst/>
          </a:prstGeom>
        </p:spPr>
      </p:pic>
      <p:sp>
        <p:nvSpPr>
          <p:cNvPr id="2" name="Title 1">
            <a:extLst>
              <a:ext uri="{FF2B5EF4-FFF2-40B4-BE49-F238E27FC236}">
                <a16:creationId xmlns:a16="http://schemas.microsoft.com/office/drawing/2014/main" id="{4B795470-5CC3-4ABC-A128-57B3CF3A38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9E70B34C-4C3A-4002-B014-829AAA8F78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74674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524A3ABC-57E2-456F-9F2C-2DB807C25C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98" y="4676571"/>
            <a:ext cx="12218998" cy="2181429"/>
          </a:xfrm>
          <a:prstGeom prst="rect">
            <a:avLst/>
          </a:prstGeom>
        </p:spPr>
      </p:pic>
      <p:sp>
        <p:nvSpPr>
          <p:cNvPr id="2" name="Title 1">
            <a:extLst>
              <a:ext uri="{FF2B5EF4-FFF2-40B4-BE49-F238E27FC236}">
                <a16:creationId xmlns:a16="http://schemas.microsoft.com/office/drawing/2014/main" id="{0042F737-D3D5-4BB4-A36F-19B3C4C0B502}"/>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E294DF21-5ED6-4A9C-9057-3D64077AE7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94B00FE7-7A94-4194-842F-498D9C9D72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pic>
        <p:nvPicPr>
          <p:cNvPr id="11" name="Picture 10">
            <a:extLst>
              <a:ext uri="{FF2B5EF4-FFF2-40B4-BE49-F238E27FC236}">
                <a16:creationId xmlns:a16="http://schemas.microsoft.com/office/drawing/2014/main" id="{B61D7A71-D4E9-49C7-A373-1FD2E7EA2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251289"/>
          </a:xfrm>
          <a:prstGeom prst="rect">
            <a:avLst/>
          </a:prstGeom>
        </p:spPr>
      </p:pic>
    </p:spTree>
    <p:extLst>
      <p:ext uri="{BB962C8B-B14F-4D97-AF65-F5344CB8AC3E}">
        <p14:creationId xmlns:p14="http://schemas.microsoft.com/office/powerpoint/2010/main" val="1975975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descr="A close up of a logo&#10;&#10;Description automatically generated">
            <a:extLst>
              <a:ext uri="{FF2B5EF4-FFF2-40B4-BE49-F238E27FC236}">
                <a16:creationId xmlns:a16="http://schemas.microsoft.com/office/drawing/2014/main" id="{4957A0D4-6897-4EA9-B4C6-A5009E18FB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98" y="4676571"/>
            <a:ext cx="12218998" cy="2181429"/>
          </a:xfrm>
          <a:prstGeom prst="rect">
            <a:avLst/>
          </a:prstGeom>
        </p:spPr>
      </p:pic>
      <p:pic>
        <p:nvPicPr>
          <p:cNvPr id="11" name="Picture 10">
            <a:extLst>
              <a:ext uri="{FF2B5EF4-FFF2-40B4-BE49-F238E27FC236}">
                <a16:creationId xmlns:a16="http://schemas.microsoft.com/office/drawing/2014/main" id="{B2988B88-2B9D-4EB4-851C-BF854B05B21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626"/>
            <a:ext cx="12192000" cy="251289"/>
          </a:xfrm>
          <a:prstGeom prst="rect">
            <a:avLst/>
          </a:prstGeom>
        </p:spPr>
      </p:pic>
      <p:sp>
        <p:nvSpPr>
          <p:cNvPr id="2" name="Title 1">
            <a:extLst>
              <a:ext uri="{FF2B5EF4-FFF2-40B4-BE49-F238E27FC236}">
                <a16:creationId xmlns:a16="http://schemas.microsoft.com/office/drawing/2014/main" id="{F3BF11D7-44DB-4C9A-B12A-6BE21A8FDFA3}"/>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5CA90F93-F73F-49D8-A8D0-A9E2F4C243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12C69E-4D2F-470B-B7F5-093037BED1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5BF843C0-53D7-434A-95EE-2F5F30FF8D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9EA156-38C6-41EC-850F-136863B323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768085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A picture containing drawing, plate&#10;&#10;Description automatically generated">
            <a:extLst>
              <a:ext uri="{FF2B5EF4-FFF2-40B4-BE49-F238E27FC236}">
                <a16:creationId xmlns:a16="http://schemas.microsoft.com/office/drawing/2014/main" id="{C14D11E0-ADC9-4DF7-B6E0-C977CE8A95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32035" y="0"/>
            <a:ext cx="5159965" cy="6858000"/>
          </a:xfrm>
          <a:prstGeom prst="rect">
            <a:avLst/>
          </a:prstGeom>
        </p:spPr>
      </p:pic>
      <p:sp>
        <p:nvSpPr>
          <p:cNvPr id="2" name="Title 1">
            <a:extLst>
              <a:ext uri="{FF2B5EF4-FFF2-40B4-BE49-F238E27FC236}">
                <a16:creationId xmlns:a16="http://schemas.microsoft.com/office/drawing/2014/main" id="{A6968E3C-C735-4EAD-BF5C-663AC5607950}"/>
              </a:ext>
            </a:extLst>
          </p:cNvPr>
          <p:cNvSpPr>
            <a:spLocks noGrp="1"/>
          </p:cNvSpPr>
          <p:nvPr>
            <p:ph type="title"/>
          </p:nvPr>
        </p:nvSpPr>
        <p:spPr/>
        <p:txBody>
          <a:bodyPr/>
          <a:lstStyle/>
          <a:p>
            <a:r>
              <a:rPr lang="en-US"/>
              <a:t>Click to edit Master title style</a:t>
            </a:r>
            <a:endParaRPr lang="en-IE"/>
          </a:p>
        </p:txBody>
      </p:sp>
      <p:pic>
        <p:nvPicPr>
          <p:cNvPr id="3" name="Picture 2">
            <a:extLst>
              <a:ext uri="{FF2B5EF4-FFF2-40B4-BE49-F238E27FC236}">
                <a16:creationId xmlns:a16="http://schemas.microsoft.com/office/drawing/2014/main" id="{2E9DC5A3-5EDC-4FE1-BA7E-27146FAC29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626"/>
            <a:ext cx="12192000" cy="251289"/>
          </a:xfrm>
          <a:prstGeom prst="rect">
            <a:avLst/>
          </a:prstGeom>
        </p:spPr>
      </p:pic>
      <p:pic>
        <p:nvPicPr>
          <p:cNvPr id="9" name="Picture 8">
            <a:extLst>
              <a:ext uri="{FF2B5EF4-FFF2-40B4-BE49-F238E27FC236}">
                <a16:creationId xmlns:a16="http://schemas.microsoft.com/office/drawing/2014/main" id="{D026EBD3-D24F-4CF0-8C39-8AD30BDB889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606711"/>
            <a:ext cx="12192000" cy="251289"/>
          </a:xfrm>
          <a:prstGeom prst="rect">
            <a:avLst/>
          </a:prstGeom>
        </p:spPr>
      </p:pic>
    </p:spTree>
    <p:extLst>
      <p:ext uri="{BB962C8B-B14F-4D97-AF65-F5344CB8AC3E}">
        <p14:creationId xmlns:p14="http://schemas.microsoft.com/office/powerpoint/2010/main" val="289642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58EA8D-FBFD-4D69-8646-47E8C28D9F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626"/>
            <a:ext cx="12192000" cy="251289"/>
          </a:xfrm>
          <a:prstGeom prst="rect">
            <a:avLst/>
          </a:prstGeom>
        </p:spPr>
      </p:pic>
      <p:pic>
        <p:nvPicPr>
          <p:cNvPr id="4" name="Picture 3">
            <a:extLst>
              <a:ext uri="{FF2B5EF4-FFF2-40B4-BE49-F238E27FC236}">
                <a16:creationId xmlns:a16="http://schemas.microsoft.com/office/drawing/2014/main" id="{0E8A1125-D5FA-4ECF-9653-3E7E8939AE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606711"/>
            <a:ext cx="12192000" cy="251289"/>
          </a:xfrm>
          <a:prstGeom prst="rect">
            <a:avLst/>
          </a:prstGeom>
        </p:spPr>
      </p:pic>
    </p:spTree>
    <p:extLst>
      <p:ext uri="{BB962C8B-B14F-4D97-AF65-F5344CB8AC3E}">
        <p14:creationId xmlns:p14="http://schemas.microsoft.com/office/powerpoint/2010/main" val="529660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063FFE88-EE80-4558-9C32-85DC1B2CEF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98" y="4676571"/>
            <a:ext cx="12218998" cy="2181429"/>
          </a:xfrm>
          <a:prstGeom prst="rect">
            <a:avLst/>
          </a:prstGeom>
        </p:spPr>
      </p:pic>
      <p:sp>
        <p:nvSpPr>
          <p:cNvPr id="2" name="Title 1">
            <a:extLst>
              <a:ext uri="{FF2B5EF4-FFF2-40B4-BE49-F238E27FC236}">
                <a16:creationId xmlns:a16="http://schemas.microsoft.com/office/drawing/2014/main" id="{EB0CFEFC-D752-4B59-9C8D-D0C3D079C2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14967625-5586-4F4D-85C1-E739640A4988}"/>
              </a:ext>
            </a:extLst>
          </p:cNvPr>
          <p:cNvSpPr>
            <a:spLocks noGrp="1"/>
          </p:cNvSpPr>
          <p:nvPr>
            <p:ph idx="1"/>
          </p:nvPr>
        </p:nvSpPr>
        <p:spPr>
          <a:xfrm>
            <a:off x="5183188" y="987426"/>
            <a:ext cx="6172200" cy="41664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8AFE1B12-F15C-49C1-BB17-28A3CED899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a:extLst>
              <a:ext uri="{FF2B5EF4-FFF2-40B4-BE49-F238E27FC236}">
                <a16:creationId xmlns:a16="http://schemas.microsoft.com/office/drawing/2014/main" id="{ED0AF3DA-42C6-4D3E-A4EE-CB42B237F45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626"/>
            <a:ext cx="12192000" cy="251289"/>
          </a:xfrm>
          <a:prstGeom prst="rect">
            <a:avLst/>
          </a:prstGeom>
        </p:spPr>
      </p:pic>
    </p:spTree>
    <p:extLst>
      <p:ext uri="{BB962C8B-B14F-4D97-AF65-F5344CB8AC3E}">
        <p14:creationId xmlns:p14="http://schemas.microsoft.com/office/powerpoint/2010/main" val="3749853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9F903A41-6A3B-4C25-9F06-3C4314C523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98" y="4676571"/>
            <a:ext cx="12218998" cy="2181429"/>
          </a:xfrm>
          <a:prstGeom prst="rect">
            <a:avLst/>
          </a:prstGeom>
        </p:spPr>
      </p:pic>
      <p:sp>
        <p:nvSpPr>
          <p:cNvPr id="2" name="Title 1">
            <a:extLst>
              <a:ext uri="{FF2B5EF4-FFF2-40B4-BE49-F238E27FC236}">
                <a16:creationId xmlns:a16="http://schemas.microsoft.com/office/drawing/2014/main" id="{D6CD2B68-561D-4807-978F-10615A35A5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2FAE00EB-6ED8-478C-9814-14B56985BA14}"/>
              </a:ext>
            </a:extLst>
          </p:cNvPr>
          <p:cNvSpPr>
            <a:spLocks noGrp="1"/>
          </p:cNvSpPr>
          <p:nvPr>
            <p:ph type="pic" idx="1"/>
          </p:nvPr>
        </p:nvSpPr>
        <p:spPr>
          <a:xfrm>
            <a:off x="5183188" y="987426"/>
            <a:ext cx="6172200" cy="40500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IE" dirty="0"/>
          </a:p>
        </p:txBody>
      </p:sp>
      <p:sp>
        <p:nvSpPr>
          <p:cNvPr id="4" name="Text Placeholder 3">
            <a:extLst>
              <a:ext uri="{FF2B5EF4-FFF2-40B4-BE49-F238E27FC236}">
                <a16:creationId xmlns:a16="http://schemas.microsoft.com/office/drawing/2014/main" id="{9A6319F1-1B22-4B9B-87E4-4196E8708A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1" name="Picture 10">
            <a:extLst>
              <a:ext uri="{FF2B5EF4-FFF2-40B4-BE49-F238E27FC236}">
                <a16:creationId xmlns:a16="http://schemas.microsoft.com/office/drawing/2014/main" id="{217EB552-697F-4793-964D-6347D099D61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626"/>
            <a:ext cx="12192000" cy="251289"/>
          </a:xfrm>
          <a:prstGeom prst="rect">
            <a:avLst/>
          </a:prstGeom>
        </p:spPr>
      </p:pic>
    </p:spTree>
    <p:extLst>
      <p:ext uri="{BB962C8B-B14F-4D97-AF65-F5344CB8AC3E}">
        <p14:creationId xmlns:p14="http://schemas.microsoft.com/office/powerpoint/2010/main" val="3790351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09F3BE-1AAB-4B8F-A1F1-1EA7D084A4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B3DF83C4-E114-4E24-BC1A-495BF6F848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3914429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29.jpe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7.pn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mailto:etbpatronage@etbi.ie"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5.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7.png"/><Relationship Id="rId5" Type="http://schemas.openxmlformats.org/officeDocument/2006/relationships/image" Target="../media/image21.png"/><Relationship Id="rId10" Type="http://schemas.openxmlformats.org/officeDocument/2006/relationships/image" Target="../media/image5.png"/><Relationship Id="rId4" Type="http://schemas.openxmlformats.org/officeDocument/2006/relationships/image" Target="../media/image20.pn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6525654-6A2F-46DD-B029-5647A1AB50EF}"/>
              </a:ext>
            </a:extLst>
          </p:cNvPr>
          <p:cNvSpPr>
            <a:spLocks noGrp="1"/>
          </p:cNvSpPr>
          <p:nvPr>
            <p:ph type="subTitle" idx="1"/>
          </p:nvPr>
        </p:nvSpPr>
        <p:spPr/>
        <p:txBody>
          <a:bodyPr/>
          <a:lstStyle/>
          <a:p>
            <a:r>
              <a:rPr lang="en-IE" dirty="0"/>
              <a:t>Goodness Me, Goodness You! (Beliefs </a:t>
            </a:r>
            <a:r>
              <a:rPr lang="en-IE"/>
              <a:t>and Religions)</a:t>
            </a:r>
            <a:endParaRPr lang="en-IE" dirty="0"/>
          </a:p>
        </p:txBody>
      </p:sp>
      <p:pic>
        <p:nvPicPr>
          <p:cNvPr id="4" name="Content Placeholder 4" descr="Text&#10;&#10;Description automatically generated">
            <a:extLst>
              <a:ext uri="{FF2B5EF4-FFF2-40B4-BE49-F238E27FC236}">
                <a16:creationId xmlns:a16="http://schemas.microsoft.com/office/drawing/2014/main" id="{0490F4F9-1EB0-4FFC-8A85-139A614F36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2646" y="5115719"/>
            <a:ext cx="2086707" cy="1091248"/>
          </a:xfrm>
          <a:prstGeom prst="rect">
            <a:avLst/>
          </a:prstGeom>
        </p:spPr>
      </p:pic>
      <p:sp>
        <p:nvSpPr>
          <p:cNvPr id="6" name="Title 5">
            <a:extLst>
              <a:ext uri="{FF2B5EF4-FFF2-40B4-BE49-F238E27FC236}">
                <a16:creationId xmlns:a16="http://schemas.microsoft.com/office/drawing/2014/main" id="{B6DBD919-E156-4345-AF4B-6708B9390EC4}"/>
              </a:ext>
            </a:extLst>
          </p:cNvPr>
          <p:cNvSpPr>
            <a:spLocks noGrp="1"/>
          </p:cNvSpPr>
          <p:nvPr>
            <p:ph type="ctrTitle"/>
          </p:nvPr>
        </p:nvSpPr>
        <p:spPr/>
        <p:txBody>
          <a:bodyPr>
            <a:normAutofit/>
          </a:bodyPr>
          <a:lstStyle/>
          <a:p>
            <a:r>
              <a:rPr lang="en-GB" sz="5400" dirty="0"/>
              <a:t>Short-Term Preparation for Teaching and Learning</a:t>
            </a:r>
            <a:endParaRPr lang="en-IE" sz="5400" dirty="0"/>
          </a:p>
        </p:txBody>
      </p:sp>
    </p:spTree>
    <p:extLst>
      <p:ext uri="{BB962C8B-B14F-4D97-AF65-F5344CB8AC3E}">
        <p14:creationId xmlns:p14="http://schemas.microsoft.com/office/powerpoint/2010/main" val="587338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303BE-5B5B-4337-AB07-C27E2E404B48}"/>
              </a:ext>
            </a:extLst>
          </p:cNvPr>
          <p:cNvSpPr>
            <a:spLocks noGrp="1"/>
          </p:cNvSpPr>
          <p:nvPr>
            <p:ph type="title"/>
          </p:nvPr>
        </p:nvSpPr>
        <p:spPr>
          <a:xfrm>
            <a:off x="1764632" y="365125"/>
            <a:ext cx="9589168" cy="1325563"/>
          </a:xfrm>
        </p:spPr>
        <p:txBody>
          <a:bodyPr/>
          <a:lstStyle/>
          <a:p>
            <a:r>
              <a:rPr lang="en-IE" dirty="0"/>
              <a:t>How do you identify the focus of new learning?</a:t>
            </a:r>
          </a:p>
        </p:txBody>
      </p:sp>
      <p:sp>
        <p:nvSpPr>
          <p:cNvPr id="3" name="Content Placeholder 2">
            <a:extLst>
              <a:ext uri="{FF2B5EF4-FFF2-40B4-BE49-F238E27FC236}">
                <a16:creationId xmlns:a16="http://schemas.microsoft.com/office/drawing/2014/main" id="{2B0085FF-7EE5-4057-9901-9E710BAF03BD}"/>
              </a:ext>
            </a:extLst>
          </p:cNvPr>
          <p:cNvSpPr>
            <a:spLocks noGrp="1"/>
          </p:cNvSpPr>
          <p:nvPr>
            <p:ph idx="1"/>
          </p:nvPr>
        </p:nvSpPr>
        <p:spPr>
          <a:xfrm>
            <a:off x="838200" y="2141537"/>
            <a:ext cx="10515600" cy="4351338"/>
          </a:xfrm>
        </p:spPr>
        <p:txBody>
          <a:bodyPr/>
          <a:lstStyle/>
          <a:p>
            <a:r>
              <a:rPr lang="en-IE" dirty="0"/>
              <a:t>expressed needs and interests of children</a:t>
            </a:r>
          </a:p>
          <a:p>
            <a:r>
              <a:rPr lang="en-IE" dirty="0"/>
              <a:t>current local, national or international events</a:t>
            </a:r>
          </a:p>
          <a:p>
            <a:r>
              <a:rPr lang="en-IE" dirty="0"/>
              <a:t>Unplanned learning experiences</a:t>
            </a:r>
          </a:p>
          <a:p>
            <a:r>
              <a:rPr lang="en-IE" dirty="0"/>
              <a:t>New and interesting resources</a:t>
            </a:r>
          </a:p>
          <a:p>
            <a:r>
              <a:rPr lang="en-IE" b="1" dirty="0"/>
              <a:t>GMGY Learning Outcomes</a:t>
            </a:r>
          </a:p>
        </p:txBody>
      </p:sp>
      <p:pic>
        <p:nvPicPr>
          <p:cNvPr id="4" name="Picture 3">
            <a:extLst>
              <a:ext uri="{FF2B5EF4-FFF2-40B4-BE49-F238E27FC236}">
                <a16:creationId xmlns:a16="http://schemas.microsoft.com/office/drawing/2014/main" id="{8D20ED81-F8D7-4EC5-A24E-2CC1CD12F47A}"/>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7700" y="556971"/>
            <a:ext cx="1041000" cy="973953"/>
          </a:xfrm>
          <a:prstGeom prst="rect">
            <a:avLst/>
          </a:prstGeom>
        </p:spPr>
      </p:pic>
    </p:spTree>
    <p:extLst>
      <p:ext uri="{BB962C8B-B14F-4D97-AF65-F5344CB8AC3E}">
        <p14:creationId xmlns:p14="http://schemas.microsoft.com/office/powerpoint/2010/main" val="256158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D1A39-98C6-487D-A75D-27BC4142B374}"/>
              </a:ext>
            </a:extLst>
          </p:cNvPr>
          <p:cNvSpPr>
            <a:spLocks noGrp="1"/>
          </p:cNvSpPr>
          <p:nvPr>
            <p:ph type="title"/>
          </p:nvPr>
        </p:nvSpPr>
        <p:spPr>
          <a:xfrm>
            <a:off x="1358700" y="381165"/>
            <a:ext cx="10515600" cy="1325563"/>
          </a:xfrm>
        </p:spPr>
        <p:txBody>
          <a:bodyPr/>
          <a:lstStyle/>
          <a:p>
            <a:r>
              <a:rPr lang="en-IE" dirty="0"/>
              <a:t>What Are Learning Outcomes?</a:t>
            </a:r>
          </a:p>
        </p:txBody>
      </p:sp>
      <p:sp>
        <p:nvSpPr>
          <p:cNvPr id="3" name="Content Placeholder 2">
            <a:extLst>
              <a:ext uri="{FF2B5EF4-FFF2-40B4-BE49-F238E27FC236}">
                <a16:creationId xmlns:a16="http://schemas.microsoft.com/office/drawing/2014/main" id="{0C9F7F4F-D423-4F4E-9A47-8C8BB4B0FD1D}"/>
              </a:ext>
            </a:extLst>
          </p:cNvPr>
          <p:cNvSpPr>
            <a:spLocks noGrp="1"/>
          </p:cNvSpPr>
          <p:nvPr>
            <p:ph idx="1"/>
          </p:nvPr>
        </p:nvSpPr>
        <p:spPr/>
        <p:txBody>
          <a:bodyPr>
            <a:normAutofit/>
          </a:bodyPr>
          <a:lstStyle/>
          <a:p>
            <a:r>
              <a:rPr lang="en-GB" i="0" u="none" strike="noStrike" dirty="0">
                <a:solidFill>
                  <a:srgbClr val="000000"/>
                </a:solidFill>
                <a:effectLst/>
              </a:rPr>
              <a:t>statements in curriculum specifications to </a:t>
            </a:r>
            <a:r>
              <a:rPr lang="en-GB" b="1" i="0" u="none" strike="noStrike" dirty="0">
                <a:solidFill>
                  <a:srgbClr val="000000"/>
                </a:solidFill>
                <a:effectLst/>
              </a:rPr>
              <a:t>describe the skills, concepts, values and dispositions</a:t>
            </a:r>
            <a:r>
              <a:rPr lang="en-GB" i="0" u="none" strike="noStrike" dirty="0">
                <a:solidFill>
                  <a:srgbClr val="000000"/>
                </a:solidFill>
                <a:effectLst/>
              </a:rPr>
              <a:t> students should be able to demonstrate after a period of learning. </a:t>
            </a:r>
            <a:endParaRPr lang="en-GB" dirty="0">
              <a:solidFill>
                <a:srgbClr val="000000"/>
              </a:solidFill>
              <a:effectLst/>
            </a:endParaRPr>
          </a:p>
          <a:p>
            <a:r>
              <a:rPr lang="en-GB" i="0" u="none" strike="noStrike" dirty="0">
                <a:solidFill>
                  <a:srgbClr val="000000"/>
                </a:solidFill>
                <a:effectLst/>
              </a:rPr>
              <a:t>expected learning at the end of each </a:t>
            </a:r>
            <a:r>
              <a:rPr lang="en-GB" b="1" i="0" u="none" strike="noStrike" dirty="0">
                <a:solidFill>
                  <a:srgbClr val="000000"/>
                </a:solidFill>
                <a:effectLst/>
              </a:rPr>
              <a:t>two-year stage</a:t>
            </a:r>
          </a:p>
          <a:p>
            <a:r>
              <a:rPr lang="en-GB" i="0" u="none" strike="noStrike" dirty="0">
                <a:solidFill>
                  <a:srgbClr val="000000"/>
                </a:solidFill>
                <a:effectLst/>
              </a:rPr>
              <a:t>broad statements which provide </a:t>
            </a:r>
            <a:r>
              <a:rPr lang="en-GB" b="1" i="0" u="none" strike="noStrike" dirty="0">
                <a:solidFill>
                  <a:srgbClr val="000000"/>
                </a:solidFill>
                <a:effectLst/>
              </a:rPr>
              <a:t>flexibility and agency for teachers </a:t>
            </a:r>
            <a:r>
              <a:rPr lang="en-GB" i="0" u="none" strike="noStrike" dirty="0">
                <a:solidFill>
                  <a:srgbClr val="000000"/>
                </a:solidFill>
                <a:effectLst/>
              </a:rPr>
              <a:t>to plan responsively by placing the child at the centre of learning</a:t>
            </a:r>
            <a:endParaRPr lang="en-GB" dirty="0">
              <a:solidFill>
                <a:srgbClr val="000000"/>
              </a:solidFill>
              <a:effectLst/>
            </a:endParaRPr>
          </a:p>
          <a:p>
            <a:r>
              <a:rPr lang="en-GB" i="0" u="none" strike="noStrike" dirty="0">
                <a:solidFill>
                  <a:srgbClr val="000000"/>
                </a:solidFill>
                <a:effectLst/>
              </a:rPr>
              <a:t>Learning outcomes are intended to be developed through a combination of </a:t>
            </a:r>
            <a:r>
              <a:rPr lang="en-GB" b="1" i="0" u="none" strike="noStrike" dirty="0">
                <a:solidFill>
                  <a:srgbClr val="000000"/>
                </a:solidFill>
                <a:effectLst/>
              </a:rPr>
              <a:t>explicit teaching and classroom culture</a:t>
            </a:r>
          </a:p>
          <a:p>
            <a:pPr marL="0" indent="0">
              <a:buNone/>
            </a:pPr>
            <a:endParaRPr lang="en-IE" dirty="0"/>
          </a:p>
        </p:txBody>
      </p:sp>
      <p:pic>
        <p:nvPicPr>
          <p:cNvPr id="4" name="Picture 3" descr="A picture containing flower&#10;&#10;Description automatically generated">
            <a:extLst>
              <a:ext uri="{FF2B5EF4-FFF2-40B4-BE49-F238E27FC236}">
                <a16:creationId xmlns:a16="http://schemas.microsoft.com/office/drawing/2014/main" id="{A2ED7D7F-8A2A-4F5C-BB40-F3DE49C1531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76337" y="203766"/>
            <a:ext cx="2729163" cy="1929834"/>
          </a:xfrm>
          <a:prstGeom prst="rect">
            <a:avLst/>
          </a:prstGeom>
        </p:spPr>
      </p:pic>
      <p:pic>
        <p:nvPicPr>
          <p:cNvPr id="5" name="Picture 4">
            <a:extLst>
              <a:ext uri="{FF2B5EF4-FFF2-40B4-BE49-F238E27FC236}">
                <a16:creationId xmlns:a16="http://schemas.microsoft.com/office/drawing/2014/main" id="{06B9D72B-F3EB-4311-94CA-98427A350508}"/>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7700" y="556971"/>
            <a:ext cx="1041000" cy="973953"/>
          </a:xfrm>
          <a:prstGeom prst="rect">
            <a:avLst/>
          </a:prstGeom>
        </p:spPr>
      </p:pic>
    </p:spTree>
    <p:extLst>
      <p:ext uri="{BB962C8B-B14F-4D97-AF65-F5344CB8AC3E}">
        <p14:creationId xmlns:p14="http://schemas.microsoft.com/office/powerpoint/2010/main" val="2714293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flower&#10;&#10;Description automatically generated">
            <a:extLst>
              <a:ext uri="{FF2B5EF4-FFF2-40B4-BE49-F238E27FC236}">
                <a16:creationId xmlns:a16="http://schemas.microsoft.com/office/drawing/2014/main" id="{5E29B9B3-AF95-4C83-A106-9B3ED7B6CF5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76337" y="203766"/>
            <a:ext cx="2729163" cy="1929834"/>
          </a:xfrm>
          <a:prstGeom prst="rect">
            <a:avLst/>
          </a:prstGeom>
        </p:spPr>
      </p:pic>
      <p:pic>
        <p:nvPicPr>
          <p:cNvPr id="8" name="Picture 7">
            <a:extLst>
              <a:ext uri="{FF2B5EF4-FFF2-40B4-BE49-F238E27FC236}">
                <a16:creationId xmlns:a16="http://schemas.microsoft.com/office/drawing/2014/main" id="{617C50F3-E30C-4F29-B948-41C6871278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4543" y="1679398"/>
            <a:ext cx="5766063" cy="4101264"/>
          </a:xfrm>
          <a:prstGeom prst="rect">
            <a:avLst/>
          </a:prstGeom>
          <a:ln>
            <a:noFill/>
          </a:ln>
          <a:effectLst>
            <a:outerShdw blurRad="292100" dist="139700" dir="2700000" algn="tl" rotWithShape="0">
              <a:srgbClr val="333333">
                <a:alpha val="65000"/>
              </a:srgbClr>
            </a:outerShdw>
          </a:effectLst>
        </p:spPr>
      </p:pic>
      <p:sp>
        <p:nvSpPr>
          <p:cNvPr id="9" name="Title 1">
            <a:extLst>
              <a:ext uri="{FF2B5EF4-FFF2-40B4-BE49-F238E27FC236}">
                <a16:creationId xmlns:a16="http://schemas.microsoft.com/office/drawing/2014/main" id="{B04DA300-C322-4055-82FC-C2C903996ABC}"/>
              </a:ext>
            </a:extLst>
          </p:cNvPr>
          <p:cNvSpPr>
            <a:spLocks noGrp="1"/>
          </p:cNvSpPr>
          <p:nvPr>
            <p:ph type="title"/>
          </p:nvPr>
        </p:nvSpPr>
        <p:spPr>
          <a:xfrm>
            <a:off x="1373605" y="353835"/>
            <a:ext cx="10515600" cy="1325563"/>
          </a:xfrm>
        </p:spPr>
        <p:txBody>
          <a:bodyPr/>
          <a:lstStyle/>
          <a:p>
            <a:r>
              <a:rPr lang="en-IE" dirty="0"/>
              <a:t>Activity</a:t>
            </a:r>
          </a:p>
        </p:txBody>
      </p:sp>
      <p:pic>
        <p:nvPicPr>
          <p:cNvPr id="10" name="Picture 9">
            <a:extLst>
              <a:ext uri="{FF2B5EF4-FFF2-40B4-BE49-F238E27FC236}">
                <a16:creationId xmlns:a16="http://schemas.microsoft.com/office/drawing/2014/main" id="{544AB2DE-AD3C-427C-AFE4-A2B50186B874}"/>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779" y="373721"/>
            <a:ext cx="1312826" cy="1316967"/>
          </a:xfrm>
          <a:prstGeom prst="rect">
            <a:avLst/>
          </a:prstGeom>
        </p:spPr>
      </p:pic>
    </p:spTree>
    <p:extLst>
      <p:ext uri="{BB962C8B-B14F-4D97-AF65-F5344CB8AC3E}">
        <p14:creationId xmlns:p14="http://schemas.microsoft.com/office/powerpoint/2010/main" val="186993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FFC6B-BA48-4EC2-B6DE-ECF66F07338C}"/>
              </a:ext>
            </a:extLst>
          </p:cNvPr>
          <p:cNvSpPr>
            <a:spLocks noGrp="1"/>
          </p:cNvSpPr>
          <p:nvPr>
            <p:ph type="title"/>
          </p:nvPr>
        </p:nvSpPr>
        <p:spPr>
          <a:xfrm>
            <a:off x="1358700" y="351482"/>
            <a:ext cx="10515600" cy="1325563"/>
          </a:xfrm>
        </p:spPr>
        <p:txBody>
          <a:bodyPr/>
          <a:lstStyle/>
          <a:p>
            <a:r>
              <a:rPr lang="en-IE" dirty="0"/>
              <a:t>Using GMGY Learning Outcomes</a:t>
            </a:r>
          </a:p>
        </p:txBody>
      </p:sp>
      <p:pic>
        <p:nvPicPr>
          <p:cNvPr id="10" name="Picture 9">
            <a:extLst>
              <a:ext uri="{FF2B5EF4-FFF2-40B4-BE49-F238E27FC236}">
                <a16:creationId xmlns:a16="http://schemas.microsoft.com/office/drawing/2014/main" id="{E6BB3A49-8820-4840-8AFC-5BCC3BED847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7700" y="556971"/>
            <a:ext cx="1041000" cy="973953"/>
          </a:xfrm>
          <a:prstGeom prst="rect">
            <a:avLst/>
          </a:prstGeom>
        </p:spPr>
      </p:pic>
      <p:pic>
        <p:nvPicPr>
          <p:cNvPr id="11" name="Picture 10" descr="A picture containing flower&#10;&#10;Description automatically generated">
            <a:extLst>
              <a:ext uri="{FF2B5EF4-FFF2-40B4-BE49-F238E27FC236}">
                <a16:creationId xmlns:a16="http://schemas.microsoft.com/office/drawing/2014/main" id="{24F00D89-43D0-4618-8F88-C80F4441E149}"/>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76337" y="203766"/>
            <a:ext cx="2729163" cy="1929834"/>
          </a:xfrm>
          <a:prstGeom prst="rect">
            <a:avLst/>
          </a:prstGeom>
        </p:spPr>
      </p:pic>
      <p:pic>
        <p:nvPicPr>
          <p:cNvPr id="4" name="Picture 3">
            <a:extLst>
              <a:ext uri="{FF2B5EF4-FFF2-40B4-BE49-F238E27FC236}">
                <a16:creationId xmlns:a16="http://schemas.microsoft.com/office/drawing/2014/main" id="{CB3F4F89-9F6B-4D86-B27C-4086ECCA62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8767" y="1677045"/>
            <a:ext cx="7145254" cy="4145243"/>
          </a:xfrm>
          <a:prstGeom prst="rect">
            <a:avLst/>
          </a:prstGeom>
        </p:spPr>
      </p:pic>
    </p:spTree>
    <p:extLst>
      <p:ext uri="{BB962C8B-B14F-4D97-AF65-F5344CB8AC3E}">
        <p14:creationId xmlns:p14="http://schemas.microsoft.com/office/powerpoint/2010/main" val="2117903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80D38-488F-448C-ABA2-54598DD91FC9}"/>
              </a:ext>
            </a:extLst>
          </p:cNvPr>
          <p:cNvSpPr>
            <a:spLocks noGrp="1"/>
          </p:cNvSpPr>
          <p:nvPr>
            <p:ph type="title"/>
          </p:nvPr>
        </p:nvSpPr>
        <p:spPr>
          <a:xfrm>
            <a:off x="838200" y="365125"/>
            <a:ext cx="10515600" cy="1325563"/>
          </a:xfrm>
        </p:spPr>
        <p:txBody>
          <a:bodyPr/>
          <a:lstStyle/>
          <a:p>
            <a:r>
              <a:rPr lang="en-IE" dirty="0"/>
              <a:t>Suggested Focus of New Learning </a:t>
            </a:r>
          </a:p>
        </p:txBody>
      </p:sp>
      <p:pic>
        <p:nvPicPr>
          <p:cNvPr id="4" name="Picture 3" descr="A picture containing flower&#10;&#10;Description automatically generated">
            <a:extLst>
              <a:ext uri="{FF2B5EF4-FFF2-40B4-BE49-F238E27FC236}">
                <a16:creationId xmlns:a16="http://schemas.microsoft.com/office/drawing/2014/main" id="{00EF3FBA-388A-460A-BB14-9244434F0CE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76337" y="203766"/>
            <a:ext cx="2729163" cy="1929834"/>
          </a:xfrm>
          <a:prstGeom prst="rect">
            <a:avLst/>
          </a:prstGeom>
        </p:spPr>
      </p:pic>
      <p:pic>
        <p:nvPicPr>
          <p:cNvPr id="5" name="Picture 4">
            <a:extLst>
              <a:ext uri="{FF2B5EF4-FFF2-40B4-BE49-F238E27FC236}">
                <a16:creationId xmlns:a16="http://schemas.microsoft.com/office/drawing/2014/main" id="{D183031C-BAEE-47B8-9F10-814DCC4EB6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2383" y="1690688"/>
            <a:ext cx="6809087" cy="4657829"/>
          </a:xfrm>
          <a:prstGeom prst="rect">
            <a:avLst/>
          </a:prstGeom>
        </p:spPr>
      </p:pic>
    </p:spTree>
    <p:extLst>
      <p:ext uri="{BB962C8B-B14F-4D97-AF65-F5344CB8AC3E}">
        <p14:creationId xmlns:p14="http://schemas.microsoft.com/office/powerpoint/2010/main" val="1020354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FFC6B-BA48-4EC2-B6DE-ECF66F07338C}"/>
              </a:ext>
            </a:extLst>
          </p:cNvPr>
          <p:cNvSpPr>
            <a:spLocks noGrp="1"/>
          </p:cNvSpPr>
          <p:nvPr>
            <p:ph type="title"/>
          </p:nvPr>
        </p:nvSpPr>
        <p:spPr>
          <a:xfrm>
            <a:off x="1358700" y="351482"/>
            <a:ext cx="10515600" cy="1325563"/>
          </a:xfrm>
        </p:spPr>
        <p:txBody>
          <a:bodyPr/>
          <a:lstStyle/>
          <a:p>
            <a:r>
              <a:rPr lang="en-IE" dirty="0"/>
              <a:t>Using GMGY Learning Outcomes</a:t>
            </a:r>
          </a:p>
        </p:txBody>
      </p:sp>
      <p:pic>
        <p:nvPicPr>
          <p:cNvPr id="10" name="Picture 9">
            <a:extLst>
              <a:ext uri="{FF2B5EF4-FFF2-40B4-BE49-F238E27FC236}">
                <a16:creationId xmlns:a16="http://schemas.microsoft.com/office/drawing/2014/main" id="{E6BB3A49-8820-4840-8AFC-5BCC3BED847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7700" y="556971"/>
            <a:ext cx="1041000" cy="973953"/>
          </a:xfrm>
          <a:prstGeom prst="rect">
            <a:avLst/>
          </a:prstGeom>
        </p:spPr>
      </p:pic>
      <p:pic>
        <p:nvPicPr>
          <p:cNvPr id="11" name="Picture 10" descr="A picture containing flower&#10;&#10;Description automatically generated">
            <a:extLst>
              <a:ext uri="{FF2B5EF4-FFF2-40B4-BE49-F238E27FC236}">
                <a16:creationId xmlns:a16="http://schemas.microsoft.com/office/drawing/2014/main" id="{24F00D89-43D0-4618-8F88-C80F4441E149}"/>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76337" y="203766"/>
            <a:ext cx="2729163" cy="1929834"/>
          </a:xfrm>
          <a:prstGeom prst="rect">
            <a:avLst/>
          </a:prstGeom>
        </p:spPr>
      </p:pic>
      <p:pic>
        <p:nvPicPr>
          <p:cNvPr id="9" name="Picture 8">
            <a:extLst>
              <a:ext uri="{FF2B5EF4-FFF2-40B4-BE49-F238E27FC236}">
                <a16:creationId xmlns:a16="http://schemas.microsoft.com/office/drawing/2014/main" id="{CF204492-4845-4CF6-B930-66871CEE84BE}"/>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1518" y="1677045"/>
            <a:ext cx="8408549" cy="4413936"/>
          </a:xfrm>
          <a:prstGeom prst="rect">
            <a:avLst/>
          </a:prstGeom>
        </p:spPr>
      </p:pic>
    </p:spTree>
    <p:extLst>
      <p:ext uri="{BB962C8B-B14F-4D97-AF65-F5344CB8AC3E}">
        <p14:creationId xmlns:p14="http://schemas.microsoft.com/office/powerpoint/2010/main" val="2855114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D47CD-BA9A-4AF0-A55F-FB41974D0815}"/>
              </a:ext>
            </a:extLst>
          </p:cNvPr>
          <p:cNvSpPr>
            <a:spLocks noGrp="1"/>
          </p:cNvSpPr>
          <p:nvPr>
            <p:ph type="title"/>
          </p:nvPr>
        </p:nvSpPr>
        <p:spPr>
          <a:xfrm>
            <a:off x="1358700" y="446881"/>
            <a:ext cx="8963526" cy="1325563"/>
          </a:xfrm>
        </p:spPr>
        <p:txBody>
          <a:bodyPr/>
          <a:lstStyle/>
          <a:p>
            <a:r>
              <a:rPr lang="en-IE" dirty="0"/>
              <a:t>What are Learning Experiences?</a:t>
            </a:r>
          </a:p>
        </p:txBody>
      </p:sp>
      <p:sp>
        <p:nvSpPr>
          <p:cNvPr id="3" name="Content Placeholder 2">
            <a:extLst>
              <a:ext uri="{FF2B5EF4-FFF2-40B4-BE49-F238E27FC236}">
                <a16:creationId xmlns:a16="http://schemas.microsoft.com/office/drawing/2014/main" id="{9398B988-8530-4598-9346-D2201D2002F5}"/>
              </a:ext>
            </a:extLst>
          </p:cNvPr>
          <p:cNvSpPr>
            <a:spLocks noGrp="1"/>
          </p:cNvSpPr>
          <p:nvPr>
            <p:ph idx="1"/>
          </p:nvPr>
        </p:nvSpPr>
        <p:spPr>
          <a:xfrm>
            <a:off x="2528622" y="4963481"/>
            <a:ext cx="1439780" cy="617705"/>
          </a:xfrm>
        </p:spPr>
        <p:txBody>
          <a:bodyPr>
            <a:normAutofit/>
          </a:bodyPr>
          <a:lstStyle/>
          <a:p>
            <a:pPr marL="0" indent="0">
              <a:buNone/>
            </a:pPr>
            <a:r>
              <a:rPr lang="en-GB" b="1" i="0" u="none" strike="noStrike" dirty="0">
                <a:solidFill>
                  <a:srgbClr val="000000"/>
                </a:solidFill>
                <a:effectLst/>
              </a:rPr>
              <a:t>Planned</a:t>
            </a:r>
          </a:p>
        </p:txBody>
      </p:sp>
      <p:sp>
        <p:nvSpPr>
          <p:cNvPr id="5" name="Content Placeholder 2">
            <a:extLst>
              <a:ext uri="{FF2B5EF4-FFF2-40B4-BE49-F238E27FC236}">
                <a16:creationId xmlns:a16="http://schemas.microsoft.com/office/drawing/2014/main" id="{6EC4D64F-1BBF-40F6-88F3-11BD5537E931}"/>
              </a:ext>
            </a:extLst>
          </p:cNvPr>
          <p:cNvSpPr txBox="1">
            <a:spLocks/>
          </p:cNvSpPr>
          <p:nvPr/>
        </p:nvSpPr>
        <p:spPr>
          <a:xfrm>
            <a:off x="8017040" y="4963481"/>
            <a:ext cx="2009274" cy="6177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solidFill>
                  <a:srgbClr val="000000"/>
                </a:solidFill>
              </a:rPr>
              <a:t>Unplanned</a:t>
            </a:r>
            <a:endParaRPr lang="en-GB" dirty="0">
              <a:solidFill>
                <a:srgbClr val="000000"/>
              </a:solidFill>
            </a:endParaRPr>
          </a:p>
        </p:txBody>
      </p:sp>
      <p:pic>
        <p:nvPicPr>
          <p:cNvPr id="7" name="Picture 6" descr="A group of people sitting at a table looking at papers&#10;&#10;Description automatically generated with medium confidence">
            <a:extLst>
              <a:ext uri="{FF2B5EF4-FFF2-40B4-BE49-F238E27FC236}">
                <a16:creationId xmlns:a16="http://schemas.microsoft.com/office/drawing/2014/main" id="{05B26A62-4D26-4B72-A647-5813647BF5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941" y="1892759"/>
            <a:ext cx="4245142" cy="2830095"/>
          </a:xfrm>
          <a:prstGeom prst="rect">
            <a:avLst/>
          </a:prstGeom>
          <a:ln>
            <a:noFill/>
          </a:ln>
          <a:effectLst>
            <a:outerShdw blurRad="292100" dist="139700" dir="2700000" algn="tl" rotWithShape="0">
              <a:srgbClr val="333333">
                <a:alpha val="65000"/>
              </a:srgbClr>
            </a:outerShdw>
          </a:effectLst>
        </p:spPr>
      </p:pic>
      <p:pic>
        <p:nvPicPr>
          <p:cNvPr id="9" name="Picture 8" descr="A picture containing text, person, group, family&#10;&#10;Description automatically generated">
            <a:extLst>
              <a:ext uri="{FF2B5EF4-FFF2-40B4-BE49-F238E27FC236}">
                <a16:creationId xmlns:a16="http://schemas.microsoft.com/office/drawing/2014/main" id="{4572A585-3C69-4DB5-88EC-B1F2B179AC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8362" y="1892758"/>
            <a:ext cx="4245142" cy="2830095"/>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EE07042A-AD4C-4CD1-ACB2-E8FD27204FEA}"/>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7700" y="556971"/>
            <a:ext cx="1041000" cy="973953"/>
          </a:xfrm>
          <a:prstGeom prst="rect">
            <a:avLst/>
          </a:prstGeom>
        </p:spPr>
      </p:pic>
      <p:pic>
        <p:nvPicPr>
          <p:cNvPr id="11" name="Content Placeholder 4" descr="Text&#10;&#10;Description automatically generated">
            <a:extLst>
              <a:ext uri="{FF2B5EF4-FFF2-40B4-BE49-F238E27FC236}">
                <a16:creationId xmlns:a16="http://schemas.microsoft.com/office/drawing/2014/main" id="{8BFD0E67-1F3F-4B69-A644-350E933AA1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67557" y="300485"/>
            <a:ext cx="2086707" cy="1091248"/>
          </a:xfrm>
          <a:prstGeom prst="rect">
            <a:avLst/>
          </a:prstGeom>
        </p:spPr>
      </p:pic>
    </p:spTree>
    <p:extLst>
      <p:ext uri="{BB962C8B-B14F-4D97-AF65-F5344CB8AC3E}">
        <p14:creationId xmlns:p14="http://schemas.microsoft.com/office/powerpoint/2010/main" val="105539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A4F0D20-A3A9-4411-8615-F3670FD9627D}"/>
              </a:ext>
            </a:extLst>
          </p:cNvPr>
          <p:cNvPicPr>
            <a:picLocks noChangeAspect="1"/>
          </p:cNvPicPr>
          <p:nvPr/>
        </p:nvPicPr>
        <p:blipFill>
          <a:blip r:embed="rId3">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5743068" y="1910756"/>
            <a:ext cx="6254456" cy="3038178"/>
          </a:xfrm>
          <a:prstGeom prst="rect">
            <a:avLst/>
          </a:prstGeom>
        </p:spPr>
      </p:pic>
      <p:sp>
        <p:nvSpPr>
          <p:cNvPr id="2" name="Title 1">
            <a:extLst>
              <a:ext uri="{FF2B5EF4-FFF2-40B4-BE49-F238E27FC236}">
                <a16:creationId xmlns:a16="http://schemas.microsoft.com/office/drawing/2014/main" id="{564FFC6B-BA48-4EC2-B6DE-ECF66F07338C}"/>
              </a:ext>
            </a:extLst>
          </p:cNvPr>
          <p:cNvSpPr>
            <a:spLocks noGrp="1"/>
          </p:cNvSpPr>
          <p:nvPr>
            <p:ph type="title"/>
          </p:nvPr>
        </p:nvSpPr>
        <p:spPr>
          <a:xfrm>
            <a:off x="1358700" y="351482"/>
            <a:ext cx="10515600" cy="1325563"/>
          </a:xfrm>
        </p:spPr>
        <p:txBody>
          <a:bodyPr/>
          <a:lstStyle/>
          <a:p>
            <a:r>
              <a:rPr lang="en-IE" dirty="0"/>
              <a:t>Developing Learning Experiences</a:t>
            </a:r>
          </a:p>
        </p:txBody>
      </p:sp>
      <p:pic>
        <p:nvPicPr>
          <p:cNvPr id="10" name="Picture 9">
            <a:extLst>
              <a:ext uri="{FF2B5EF4-FFF2-40B4-BE49-F238E27FC236}">
                <a16:creationId xmlns:a16="http://schemas.microsoft.com/office/drawing/2014/main" id="{E6BB3A49-8820-4840-8AFC-5BCC3BED8476}"/>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7700" y="556971"/>
            <a:ext cx="1041000" cy="973953"/>
          </a:xfrm>
          <a:prstGeom prst="rect">
            <a:avLst/>
          </a:prstGeom>
        </p:spPr>
      </p:pic>
      <p:pic>
        <p:nvPicPr>
          <p:cNvPr id="11" name="Picture 10" descr="A picture containing flower&#10;&#10;Description automatically generated">
            <a:extLst>
              <a:ext uri="{FF2B5EF4-FFF2-40B4-BE49-F238E27FC236}">
                <a16:creationId xmlns:a16="http://schemas.microsoft.com/office/drawing/2014/main" id="{24F00D89-43D0-4618-8F88-C80F4441E149}"/>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76337" y="203766"/>
            <a:ext cx="2729163" cy="1929834"/>
          </a:xfrm>
          <a:prstGeom prst="rect">
            <a:avLst/>
          </a:prstGeom>
        </p:spPr>
      </p:pic>
      <p:pic>
        <p:nvPicPr>
          <p:cNvPr id="20" name="Picture 19">
            <a:extLst>
              <a:ext uri="{FF2B5EF4-FFF2-40B4-BE49-F238E27FC236}">
                <a16:creationId xmlns:a16="http://schemas.microsoft.com/office/drawing/2014/main" id="{111B967C-20F0-4133-816C-B903F153F724}"/>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451" y="1972676"/>
            <a:ext cx="5669771" cy="2976258"/>
          </a:xfrm>
          <a:prstGeom prst="rect">
            <a:avLst/>
          </a:prstGeom>
        </p:spPr>
      </p:pic>
    </p:spTree>
    <p:extLst>
      <p:ext uri="{BB962C8B-B14F-4D97-AF65-F5344CB8AC3E}">
        <p14:creationId xmlns:p14="http://schemas.microsoft.com/office/powerpoint/2010/main" val="2606974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BBB32-E93D-4581-A2C6-05C70DAE2FA6}"/>
              </a:ext>
            </a:extLst>
          </p:cNvPr>
          <p:cNvSpPr>
            <a:spLocks noGrp="1"/>
          </p:cNvSpPr>
          <p:nvPr>
            <p:ph type="title"/>
          </p:nvPr>
        </p:nvSpPr>
        <p:spPr>
          <a:xfrm>
            <a:off x="1435357" y="458338"/>
            <a:ext cx="7920789" cy="1325563"/>
          </a:xfrm>
        </p:spPr>
        <p:txBody>
          <a:bodyPr/>
          <a:lstStyle/>
          <a:p>
            <a:r>
              <a:rPr lang="en-IE" dirty="0"/>
              <a:t>How can teachers assess children’s learning in GMGY?</a:t>
            </a:r>
          </a:p>
        </p:txBody>
      </p:sp>
      <p:sp>
        <p:nvSpPr>
          <p:cNvPr id="3" name="Content Placeholder 2">
            <a:extLst>
              <a:ext uri="{FF2B5EF4-FFF2-40B4-BE49-F238E27FC236}">
                <a16:creationId xmlns:a16="http://schemas.microsoft.com/office/drawing/2014/main" id="{2633587D-374B-42C2-8C0D-43D95D8AF57C}"/>
              </a:ext>
            </a:extLst>
          </p:cNvPr>
          <p:cNvSpPr>
            <a:spLocks noGrp="1"/>
          </p:cNvSpPr>
          <p:nvPr>
            <p:ph idx="1"/>
          </p:nvPr>
        </p:nvSpPr>
        <p:spPr>
          <a:xfrm>
            <a:off x="838200" y="2141537"/>
            <a:ext cx="6669505" cy="890421"/>
          </a:xfrm>
        </p:spPr>
        <p:txBody>
          <a:bodyPr>
            <a:normAutofit/>
          </a:bodyPr>
          <a:lstStyle/>
          <a:p>
            <a:pPr marL="0" indent="0">
              <a:buNone/>
            </a:pPr>
            <a:r>
              <a:rPr lang="en-GB" b="1" i="0" u="none" strike="noStrike" dirty="0">
                <a:solidFill>
                  <a:srgbClr val="000000"/>
                </a:solidFill>
                <a:effectLst/>
                <a:latin typeface="YAD7QhG2T6o 0"/>
              </a:rPr>
              <a:t>Learning outcomes should inform assessment of the patrons’ curriculum</a:t>
            </a:r>
            <a:r>
              <a:rPr lang="en-GB" b="0" i="0" u="none" strike="noStrike" dirty="0">
                <a:solidFill>
                  <a:srgbClr val="000000"/>
                </a:solidFill>
                <a:effectLst/>
                <a:latin typeface="YAD7QhG2T6o 0"/>
              </a:rPr>
              <a:t> </a:t>
            </a:r>
            <a:endParaRPr lang="en-IE" dirty="0"/>
          </a:p>
        </p:txBody>
      </p:sp>
      <p:pic>
        <p:nvPicPr>
          <p:cNvPr id="4" name="Picture 3" descr="A picture containing text, person, crowd&#10;&#10;Description automatically generated">
            <a:extLst>
              <a:ext uri="{FF2B5EF4-FFF2-40B4-BE49-F238E27FC236}">
                <a16:creationId xmlns:a16="http://schemas.microsoft.com/office/drawing/2014/main" id="{E6544C2A-5371-4E33-BC82-27E0DFDE00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4514" y="1937920"/>
            <a:ext cx="2477334" cy="3494212"/>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0FBBDD8C-3A50-4436-B6EC-2465B5961A34}"/>
              </a:ext>
            </a:extLst>
          </p:cNvPr>
          <p:cNvSpPr txBox="1"/>
          <p:nvPr/>
        </p:nvSpPr>
        <p:spPr>
          <a:xfrm>
            <a:off x="3171842" y="4863626"/>
            <a:ext cx="1802096" cy="646331"/>
          </a:xfrm>
          <a:prstGeom prst="rect">
            <a:avLst/>
          </a:prstGeom>
          <a:noFill/>
        </p:spPr>
        <p:txBody>
          <a:bodyPr wrap="none" rtlCol="0">
            <a:spAutoFit/>
          </a:bodyPr>
          <a:lstStyle/>
          <a:p>
            <a:r>
              <a:rPr lang="en-IE" sz="3600" dirty="0">
                <a:solidFill>
                  <a:srgbClr val="00B0F0"/>
                </a:solidFill>
                <a:latin typeface="Amatic" panose="02000803000000000000" pitchFamily="2" charset="0"/>
              </a:rPr>
              <a:t>conferencing</a:t>
            </a:r>
          </a:p>
        </p:txBody>
      </p:sp>
      <p:sp>
        <p:nvSpPr>
          <p:cNvPr id="6" name="TextBox 5">
            <a:extLst>
              <a:ext uri="{FF2B5EF4-FFF2-40B4-BE49-F238E27FC236}">
                <a16:creationId xmlns:a16="http://schemas.microsoft.com/office/drawing/2014/main" id="{CB7D6879-372A-4056-A49F-01A1A1A17EE0}"/>
              </a:ext>
            </a:extLst>
          </p:cNvPr>
          <p:cNvSpPr txBox="1"/>
          <p:nvPr/>
        </p:nvSpPr>
        <p:spPr>
          <a:xfrm>
            <a:off x="4927462" y="4056876"/>
            <a:ext cx="1604927" cy="646331"/>
          </a:xfrm>
          <a:prstGeom prst="rect">
            <a:avLst/>
          </a:prstGeom>
          <a:noFill/>
        </p:spPr>
        <p:txBody>
          <a:bodyPr wrap="none" rtlCol="0">
            <a:spAutoFit/>
          </a:bodyPr>
          <a:lstStyle/>
          <a:p>
            <a:r>
              <a:rPr lang="en-IE" sz="3600" dirty="0">
                <a:solidFill>
                  <a:srgbClr val="00B0F0"/>
                </a:solidFill>
                <a:latin typeface="Amatic" panose="02000803000000000000" pitchFamily="2" charset="0"/>
              </a:rPr>
              <a:t>Observation</a:t>
            </a:r>
          </a:p>
        </p:txBody>
      </p:sp>
      <p:sp>
        <p:nvSpPr>
          <p:cNvPr id="7" name="TextBox 6">
            <a:extLst>
              <a:ext uri="{FF2B5EF4-FFF2-40B4-BE49-F238E27FC236}">
                <a16:creationId xmlns:a16="http://schemas.microsoft.com/office/drawing/2014/main" id="{E6739D1F-5492-4F56-9A2F-62D20A2EBF0F}"/>
              </a:ext>
            </a:extLst>
          </p:cNvPr>
          <p:cNvSpPr txBox="1"/>
          <p:nvPr/>
        </p:nvSpPr>
        <p:spPr>
          <a:xfrm>
            <a:off x="782619" y="3301460"/>
            <a:ext cx="2066591" cy="646331"/>
          </a:xfrm>
          <a:prstGeom prst="rect">
            <a:avLst/>
          </a:prstGeom>
          <a:noFill/>
        </p:spPr>
        <p:txBody>
          <a:bodyPr wrap="none" rtlCol="0">
            <a:spAutoFit/>
          </a:bodyPr>
          <a:lstStyle/>
          <a:p>
            <a:r>
              <a:rPr lang="en-IE" sz="3600" dirty="0">
                <a:solidFill>
                  <a:srgbClr val="00B0F0"/>
                </a:solidFill>
                <a:latin typeface="Amatic" panose="02000803000000000000" pitchFamily="2" charset="0"/>
              </a:rPr>
              <a:t>Self-Assessment</a:t>
            </a:r>
          </a:p>
        </p:txBody>
      </p:sp>
      <p:sp>
        <p:nvSpPr>
          <p:cNvPr id="8" name="TextBox 7">
            <a:extLst>
              <a:ext uri="{FF2B5EF4-FFF2-40B4-BE49-F238E27FC236}">
                <a16:creationId xmlns:a16="http://schemas.microsoft.com/office/drawing/2014/main" id="{C7BF867F-DBEB-4D20-932D-24460C218FC7}"/>
              </a:ext>
            </a:extLst>
          </p:cNvPr>
          <p:cNvSpPr txBox="1"/>
          <p:nvPr/>
        </p:nvSpPr>
        <p:spPr>
          <a:xfrm>
            <a:off x="2941201" y="4077290"/>
            <a:ext cx="1683474" cy="646331"/>
          </a:xfrm>
          <a:prstGeom prst="rect">
            <a:avLst/>
          </a:prstGeom>
          <a:noFill/>
        </p:spPr>
        <p:txBody>
          <a:bodyPr wrap="none" rtlCol="0">
            <a:spAutoFit/>
          </a:bodyPr>
          <a:lstStyle/>
          <a:p>
            <a:r>
              <a:rPr lang="en-IE" sz="3600" dirty="0">
                <a:solidFill>
                  <a:srgbClr val="00B0F0"/>
                </a:solidFill>
                <a:latin typeface="Amatic" panose="02000803000000000000" pitchFamily="2" charset="0"/>
              </a:rPr>
              <a:t>Questioning</a:t>
            </a:r>
          </a:p>
        </p:txBody>
      </p:sp>
      <p:sp>
        <p:nvSpPr>
          <p:cNvPr id="9" name="TextBox 8">
            <a:extLst>
              <a:ext uri="{FF2B5EF4-FFF2-40B4-BE49-F238E27FC236}">
                <a16:creationId xmlns:a16="http://schemas.microsoft.com/office/drawing/2014/main" id="{EE47B16C-9B79-49AA-9080-224F0FB38529}"/>
              </a:ext>
            </a:extLst>
          </p:cNvPr>
          <p:cNvSpPr txBox="1"/>
          <p:nvPr/>
        </p:nvSpPr>
        <p:spPr>
          <a:xfrm>
            <a:off x="5088952" y="5011244"/>
            <a:ext cx="1350050" cy="646331"/>
          </a:xfrm>
          <a:prstGeom prst="rect">
            <a:avLst/>
          </a:prstGeom>
          <a:noFill/>
        </p:spPr>
        <p:txBody>
          <a:bodyPr wrap="none" rtlCol="0">
            <a:spAutoFit/>
          </a:bodyPr>
          <a:lstStyle/>
          <a:p>
            <a:r>
              <a:rPr lang="en-IE" sz="3600" dirty="0">
                <a:solidFill>
                  <a:srgbClr val="00B0F0"/>
                </a:solidFill>
                <a:latin typeface="Amatic" panose="02000803000000000000" pitchFamily="2" charset="0"/>
              </a:rPr>
              <a:t>Checklists</a:t>
            </a:r>
          </a:p>
        </p:txBody>
      </p:sp>
      <p:sp>
        <p:nvSpPr>
          <p:cNvPr id="10" name="TextBox 9">
            <a:extLst>
              <a:ext uri="{FF2B5EF4-FFF2-40B4-BE49-F238E27FC236}">
                <a16:creationId xmlns:a16="http://schemas.microsoft.com/office/drawing/2014/main" id="{13243E65-EE34-40D0-9A94-0813070997B6}"/>
              </a:ext>
            </a:extLst>
          </p:cNvPr>
          <p:cNvSpPr txBox="1"/>
          <p:nvPr/>
        </p:nvSpPr>
        <p:spPr>
          <a:xfrm>
            <a:off x="838200" y="4077291"/>
            <a:ext cx="1949573" cy="646331"/>
          </a:xfrm>
          <a:prstGeom prst="rect">
            <a:avLst/>
          </a:prstGeom>
          <a:noFill/>
        </p:spPr>
        <p:txBody>
          <a:bodyPr wrap="none" rtlCol="0">
            <a:spAutoFit/>
          </a:bodyPr>
          <a:lstStyle/>
          <a:p>
            <a:r>
              <a:rPr lang="en-IE" sz="3600" dirty="0">
                <a:solidFill>
                  <a:srgbClr val="00B0F0"/>
                </a:solidFill>
                <a:latin typeface="Amatic" panose="02000803000000000000" pitchFamily="2" charset="0"/>
              </a:rPr>
              <a:t>Peer Assessment</a:t>
            </a:r>
          </a:p>
        </p:txBody>
      </p:sp>
      <p:sp>
        <p:nvSpPr>
          <p:cNvPr id="11" name="TextBox 10">
            <a:extLst>
              <a:ext uri="{FF2B5EF4-FFF2-40B4-BE49-F238E27FC236}">
                <a16:creationId xmlns:a16="http://schemas.microsoft.com/office/drawing/2014/main" id="{AE85B475-8A95-4218-B5E7-EB848730C282}"/>
              </a:ext>
            </a:extLst>
          </p:cNvPr>
          <p:cNvSpPr txBox="1"/>
          <p:nvPr/>
        </p:nvSpPr>
        <p:spPr>
          <a:xfrm>
            <a:off x="3862757" y="3319028"/>
            <a:ext cx="2731838" cy="646331"/>
          </a:xfrm>
          <a:prstGeom prst="rect">
            <a:avLst/>
          </a:prstGeom>
          <a:noFill/>
        </p:spPr>
        <p:txBody>
          <a:bodyPr wrap="none" rtlCol="0">
            <a:spAutoFit/>
          </a:bodyPr>
          <a:lstStyle/>
          <a:p>
            <a:r>
              <a:rPr lang="en-IE" sz="3600" dirty="0">
                <a:solidFill>
                  <a:srgbClr val="00B0F0"/>
                </a:solidFill>
                <a:latin typeface="Amatic" panose="02000803000000000000" pitchFamily="2" charset="0"/>
              </a:rPr>
              <a:t>Teacher Designed Tasks</a:t>
            </a:r>
          </a:p>
        </p:txBody>
      </p:sp>
      <p:sp>
        <p:nvSpPr>
          <p:cNvPr id="12" name="TextBox 11">
            <a:extLst>
              <a:ext uri="{FF2B5EF4-FFF2-40B4-BE49-F238E27FC236}">
                <a16:creationId xmlns:a16="http://schemas.microsoft.com/office/drawing/2014/main" id="{714EC68E-0BA9-4686-935E-5664D4298A62}"/>
              </a:ext>
            </a:extLst>
          </p:cNvPr>
          <p:cNvSpPr txBox="1"/>
          <p:nvPr/>
        </p:nvSpPr>
        <p:spPr>
          <a:xfrm>
            <a:off x="867324" y="5011244"/>
            <a:ext cx="1391728" cy="646331"/>
          </a:xfrm>
          <a:prstGeom prst="rect">
            <a:avLst/>
          </a:prstGeom>
          <a:noFill/>
        </p:spPr>
        <p:txBody>
          <a:bodyPr wrap="none" rtlCol="0">
            <a:spAutoFit/>
          </a:bodyPr>
          <a:lstStyle/>
          <a:p>
            <a:r>
              <a:rPr lang="en-IE" sz="3600" dirty="0">
                <a:solidFill>
                  <a:srgbClr val="00B0F0"/>
                </a:solidFill>
                <a:latin typeface="Amatic" panose="02000803000000000000" pitchFamily="2" charset="0"/>
              </a:rPr>
              <a:t>Portfolios</a:t>
            </a:r>
          </a:p>
        </p:txBody>
      </p:sp>
      <p:pic>
        <p:nvPicPr>
          <p:cNvPr id="13" name="Picture 12">
            <a:extLst>
              <a:ext uri="{FF2B5EF4-FFF2-40B4-BE49-F238E27FC236}">
                <a16:creationId xmlns:a16="http://schemas.microsoft.com/office/drawing/2014/main" id="{55E92BF4-F7FB-404D-A55F-CFF4DD8E9A8F}"/>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7700" y="556971"/>
            <a:ext cx="1041000" cy="973953"/>
          </a:xfrm>
          <a:prstGeom prst="rect">
            <a:avLst/>
          </a:prstGeom>
        </p:spPr>
      </p:pic>
      <p:pic>
        <p:nvPicPr>
          <p:cNvPr id="14" name="Picture 13" descr="A picture containing flower&#10;&#10;Description automatically generated">
            <a:extLst>
              <a:ext uri="{FF2B5EF4-FFF2-40B4-BE49-F238E27FC236}">
                <a16:creationId xmlns:a16="http://schemas.microsoft.com/office/drawing/2014/main" id="{59AD26CB-59E5-4DB6-BF41-3DC6934EC7DC}"/>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76337" y="203766"/>
            <a:ext cx="2729163" cy="1929834"/>
          </a:xfrm>
          <a:prstGeom prst="rect">
            <a:avLst/>
          </a:prstGeom>
        </p:spPr>
      </p:pic>
    </p:spTree>
    <p:extLst>
      <p:ext uri="{BB962C8B-B14F-4D97-AF65-F5344CB8AC3E}">
        <p14:creationId xmlns:p14="http://schemas.microsoft.com/office/powerpoint/2010/main" val="371510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8" grpId="0"/>
      <p:bldP spid="9" grpId="0"/>
      <p:bldP spid="10"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41EED-61EF-4A9F-A08E-3D4C041D56E3}"/>
              </a:ext>
            </a:extLst>
          </p:cNvPr>
          <p:cNvSpPr txBox="1">
            <a:spLocks/>
          </p:cNvSpPr>
          <p:nvPr/>
        </p:nvSpPr>
        <p:spPr>
          <a:xfrm>
            <a:off x="1358700" y="351482"/>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a:t>Assessing Learning</a:t>
            </a:r>
            <a:endParaRPr lang="en-IE" dirty="0"/>
          </a:p>
        </p:txBody>
      </p:sp>
      <p:pic>
        <p:nvPicPr>
          <p:cNvPr id="3" name="Picture 2">
            <a:extLst>
              <a:ext uri="{FF2B5EF4-FFF2-40B4-BE49-F238E27FC236}">
                <a16:creationId xmlns:a16="http://schemas.microsoft.com/office/drawing/2014/main" id="{A774C625-C3FA-4466-AD42-3A80489D9B5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7700" y="556971"/>
            <a:ext cx="1041000" cy="973953"/>
          </a:xfrm>
          <a:prstGeom prst="rect">
            <a:avLst/>
          </a:prstGeom>
        </p:spPr>
      </p:pic>
      <p:pic>
        <p:nvPicPr>
          <p:cNvPr id="4" name="Picture 3" descr="A picture containing flower&#10;&#10;Description automatically generated">
            <a:extLst>
              <a:ext uri="{FF2B5EF4-FFF2-40B4-BE49-F238E27FC236}">
                <a16:creationId xmlns:a16="http://schemas.microsoft.com/office/drawing/2014/main" id="{D1331C80-3B10-47AB-95CE-D645EAE8CF33}"/>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76337" y="203766"/>
            <a:ext cx="2729163" cy="1929834"/>
          </a:xfrm>
          <a:prstGeom prst="rect">
            <a:avLst/>
          </a:prstGeom>
        </p:spPr>
      </p:pic>
      <p:pic>
        <p:nvPicPr>
          <p:cNvPr id="13" name="Picture 12">
            <a:extLst>
              <a:ext uri="{FF2B5EF4-FFF2-40B4-BE49-F238E27FC236}">
                <a16:creationId xmlns:a16="http://schemas.microsoft.com/office/drawing/2014/main" id="{F5648823-2D01-40D2-BE1C-42960A0EFAC3}"/>
              </a:ext>
            </a:extLst>
          </p:cNvPr>
          <p:cNvPicPr>
            <a:picLocks noChangeAspect="1"/>
          </p:cNvPicPr>
          <p:nvPr/>
        </p:nvPicPr>
        <p:blipFill>
          <a:blip r:embed="rId5">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5733341" y="4659085"/>
            <a:ext cx="6254456" cy="1334397"/>
          </a:xfrm>
          <a:prstGeom prst="rect">
            <a:avLst/>
          </a:prstGeom>
        </p:spPr>
      </p:pic>
      <p:pic>
        <p:nvPicPr>
          <p:cNvPr id="15" name="Picture 14">
            <a:extLst>
              <a:ext uri="{FF2B5EF4-FFF2-40B4-BE49-F238E27FC236}">
                <a16:creationId xmlns:a16="http://schemas.microsoft.com/office/drawing/2014/main" id="{D0B38CE4-3BBC-4881-AD11-8C1175B48E1F}"/>
              </a:ext>
            </a:extLst>
          </p:cNvPr>
          <p:cNvPicPr>
            <a:picLocks noChangeAspect="1"/>
          </p:cNvPicPr>
          <p:nvPr/>
        </p:nvPicPr>
        <p:blipFill>
          <a:blip r:embed="rId6">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5733340" y="1579535"/>
            <a:ext cx="6254456" cy="3038178"/>
          </a:xfrm>
          <a:prstGeom prst="rect">
            <a:avLst/>
          </a:prstGeom>
        </p:spPr>
      </p:pic>
      <p:pic>
        <p:nvPicPr>
          <p:cNvPr id="17" name="Picture 16">
            <a:extLst>
              <a:ext uri="{FF2B5EF4-FFF2-40B4-BE49-F238E27FC236}">
                <a16:creationId xmlns:a16="http://schemas.microsoft.com/office/drawing/2014/main" id="{D274030A-7FB3-460F-B38D-B980E8F14CAC}"/>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1549" y="1610051"/>
            <a:ext cx="5621792" cy="2951072"/>
          </a:xfrm>
          <a:prstGeom prst="rect">
            <a:avLst/>
          </a:prstGeom>
        </p:spPr>
      </p:pic>
    </p:spTree>
    <p:extLst>
      <p:ext uri="{BB962C8B-B14F-4D97-AF65-F5344CB8AC3E}">
        <p14:creationId xmlns:p14="http://schemas.microsoft.com/office/powerpoint/2010/main" val="2347135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41168-9A47-4F8A-BC02-ABE10E75FB1D}"/>
              </a:ext>
            </a:extLst>
          </p:cNvPr>
          <p:cNvSpPr>
            <a:spLocks noGrp="1"/>
          </p:cNvSpPr>
          <p:nvPr>
            <p:ph type="title"/>
          </p:nvPr>
        </p:nvSpPr>
        <p:spPr>
          <a:xfrm>
            <a:off x="1291390" y="402421"/>
            <a:ext cx="10515600" cy="1325563"/>
          </a:xfrm>
        </p:spPr>
        <p:txBody>
          <a:bodyPr/>
          <a:lstStyle/>
          <a:p>
            <a:r>
              <a:rPr lang="en-IE" dirty="0"/>
              <a:t>Rationale</a:t>
            </a:r>
          </a:p>
        </p:txBody>
      </p:sp>
      <p:sp>
        <p:nvSpPr>
          <p:cNvPr id="3" name="Content Placeholder 2">
            <a:extLst>
              <a:ext uri="{FF2B5EF4-FFF2-40B4-BE49-F238E27FC236}">
                <a16:creationId xmlns:a16="http://schemas.microsoft.com/office/drawing/2014/main" id="{65321C27-2411-484D-A539-797DB67C8D8F}"/>
              </a:ext>
            </a:extLst>
          </p:cNvPr>
          <p:cNvSpPr>
            <a:spLocks noGrp="1"/>
          </p:cNvSpPr>
          <p:nvPr>
            <p:ph idx="1"/>
          </p:nvPr>
        </p:nvSpPr>
        <p:spPr>
          <a:xfrm>
            <a:off x="495310" y="1727984"/>
            <a:ext cx="5600690" cy="4351338"/>
          </a:xfrm>
        </p:spPr>
        <p:txBody>
          <a:bodyPr>
            <a:normAutofit/>
          </a:bodyPr>
          <a:lstStyle/>
          <a:p>
            <a:pPr marL="0" indent="0">
              <a:buNone/>
            </a:pPr>
            <a:r>
              <a:rPr lang="en-GB" b="1" u="none" strike="noStrike" dirty="0">
                <a:solidFill>
                  <a:srgbClr val="000000"/>
                </a:solidFill>
                <a:effectLst/>
              </a:rPr>
              <a:t>Why prepare for teaching and learning in GMGY?</a:t>
            </a:r>
          </a:p>
          <a:p>
            <a:r>
              <a:rPr lang="en-GB" dirty="0">
                <a:solidFill>
                  <a:srgbClr val="000000"/>
                </a:solidFill>
              </a:rPr>
              <a:t>Curriculum</a:t>
            </a:r>
          </a:p>
          <a:p>
            <a:r>
              <a:rPr lang="en-GB" dirty="0">
                <a:solidFill>
                  <a:srgbClr val="000000"/>
                </a:solidFill>
              </a:rPr>
              <a:t>Learning Outcomes</a:t>
            </a:r>
            <a:endParaRPr lang="en-GB" u="none" strike="noStrike" dirty="0">
              <a:solidFill>
                <a:srgbClr val="000000"/>
              </a:solidFill>
              <a:effectLst/>
            </a:endParaRPr>
          </a:p>
          <a:p>
            <a:endParaRPr lang="en-GB" dirty="0">
              <a:solidFill>
                <a:srgbClr val="000000"/>
              </a:solidFill>
            </a:endParaRPr>
          </a:p>
          <a:p>
            <a:pPr marL="0" indent="0">
              <a:buNone/>
            </a:pPr>
            <a:r>
              <a:rPr lang="en-GB" b="1" dirty="0">
                <a:solidFill>
                  <a:srgbClr val="000000"/>
                </a:solidFill>
              </a:rPr>
              <a:t>Why prepare for GMGY on a short-term basis?</a:t>
            </a:r>
          </a:p>
          <a:p>
            <a:r>
              <a:rPr lang="en-GB" dirty="0">
                <a:solidFill>
                  <a:srgbClr val="000000"/>
                </a:solidFill>
              </a:rPr>
              <a:t>Lessons</a:t>
            </a:r>
          </a:p>
          <a:p>
            <a:r>
              <a:rPr lang="en-GB" dirty="0">
                <a:solidFill>
                  <a:srgbClr val="000000"/>
                </a:solidFill>
              </a:rPr>
              <a:t>Classroom Environment</a:t>
            </a:r>
          </a:p>
          <a:p>
            <a:pPr marL="0" indent="0">
              <a:buNone/>
            </a:pPr>
            <a:endParaRPr lang="en-IE" dirty="0"/>
          </a:p>
        </p:txBody>
      </p:sp>
      <p:pic>
        <p:nvPicPr>
          <p:cNvPr id="4" name="Content Placeholder 4" descr="Text&#10;&#10;Description automatically generated">
            <a:extLst>
              <a:ext uri="{FF2B5EF4-FFF2-40B4-BE49-F238E27FC236}">
                <a16:creationId xmlns:a16="http://schemas.microsoft.com/office/drawing/2014/main" id="{E01AFD97-84DC-47AD-A013-495ADD3314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7557" y="300485"/>
            <a:ext cx="2086707" cy="1091248"/>
          </a:xfrm>
          <a:prstGeom prst="rect">
            <a:avLst/>
          </a:prstGeom>
        </p:spPr>
      </p:pic>
      <p:pic>
        <p:nvPicPr>
          <p:cNvPr id="7" name="Picture 6" descr="A picture containing text, person, crowd&#10;&#10;Description automatically generated">
            <a:extLst>
              <a:ext uri="{FF2B5EF4-FFF2-40B4-BE49-F238E27FC236}">
                <a16:creationId xmlns:a16="http://schemas.microsoft.com/office/drawing/2014/main" id="{366E8218-8C8E-4555-B9BD-E97182CDA4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0223" y="1744089"/>
            <a:ext cx="2477334" cy="3494212"/>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831F9A76-A911-4730-BF57-5A886685AB91}"/>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7736" y="578227"/>
            <a:ext cx="1041000" cy="973953"/>
          </a:xfrm>
          <a:prstGeom prst="rect">
            <a:avLst/>
          </a:prstGeom>
        </p:spPr>
      </p:pic>
    </p:spTree>
    <p:extLst>
      <p:ext uri="{BB962C8B-B14F-4D97-AF65-F5344CB8AC3E}">
        <p14:creationId xmlns:p14="http://schemas.microsoft.com/office/powerpoint/2010/main" val="47101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44B56-4F62-4565-9DED-BC06BF9E3370}"/>
              </a:ext>
            </a:extLst>
          </p:cNvPr>
          <p:cNvSpPr>
            <a:spLocks noGrp="1"/>
          </p:cNvSpPr>
          <p:nvPr>
            <p:ph type="title"/>
          </p:nvPr>
        </p:nvSpPr>
        <p:spPr>
          <a:xfrm>
            <a:off x="1534026" y="381165"/>
            <a:ext cx="9123947" cy="1325563"/>
          </a:xfrm>
        </p:spPr>
        <p:txBody>
          <a:bodyPr/>
          <a:lstStyle/>
          <a:p>
            <a:r>
              <a:rPr lang="en-IE" dirty="0"/>
              <a:t>Short-Term Plans</a:t>
            </a:r>
          </a:p>
        </p:txBody>
      </p:sp>
      <p:sp>
        <p:nvSpPr>
          <p:cNvPr id="3" name="Content Placeholder 2">
            <a:extLst>
              <a:ext uri="{FF2B5EF4-FFF2-40B4-BE49-F238E27FC236}">
                <a16:creationId xmlns:a16="http://schemas.microsoft.com/office/drawing/2014/main" id="{4B1A2CC0-55A0-4D4A-8A40-0BFC4F8AE776}"/>
              </a:ext>
            </a:extLst>
          </p:cNvPr>
          <p:cNvSpPr>
            <a:spLocks noGrp="1"/>
          </p:cNvSpPr>
          <p:nvPr>
            <p:ph idx="1"/>
          </p:nvPr>
        </p:nvSpPr>
        <p:spPr/>
        <p:txBody>
          <a:bodyPr>
            <a:normAutofit/>
          </a:bodyPr>
          <a:lstStyle/>
          <a:p>
            <a:r>
              <a:rPr lang="en-GB" b="0" i="0" u="none" strike="noStrike" dirty="0">
                <a:solidFill>
                  <a:srgbClr val="000000"/>
                </a:solidFill>
                <a:effectLst/>
                <a:latin typeface="YAD7QhG2T6o 0"/>
              </a:rPr>
              <a:t>lesson plan format or weekly, fortnightly or monthly</a:t>
            </a:r>
            <a:endParaRPr lang="en-GB" dirty="0">
              <a:solidFill>
                <a:srgbClr val="000000"/>
              </a:solidFill>
              <a:effectLst/>
              <a:latin typeface="YAD7QhG2T6o 0"/>
            </a:endParaRPr>
          </a:p>
          <a:p>
            <a:r>
              <a:rPr lang="en-GB" b="0" i="0" u="none" strike="noStrike" dirty="0">
                <a:solidFill>
                  <a:srgbClr val="000000"/>
                </a:solidFill>
                <a:effectLst/>
                <a:latin typeface="YAD7QhG2T6o 0"/>
              </a:rPr>
              <a:t>no prescribed template </a:t>
            </a:r>
          </a:p>
          <a:p>
            <a:r>
              <a:rPr lang="en-GB" b="0" i="0" u="none" strike="noStrike" dirty="0">
                <a:solidFill>
                  <a:srgbClr val="000000"/>
                </a:solidFill>
                <a:effectLst/>
              </a:rPr>
              <a:t>one aspect of recorded preparation</a:t>
            </a:r>
          </a:p>
          <a:p>
            <a:r>
              <a:rPr lang="en-GB" b="0" i="0" u="none" strike="noStrike" dirty="0">
                <a:solidFill>
                  <a:srgbClr val="000000"/>
                </a:solidFill>
                <a:effectLst/>
              </a:rPr>
              <a:t>documents the broad direction and focus of new learning</a:t>
            </a:r>
          </a:p>
          <a:p>
            <a:r>
              <a:rPr lang="en-GB" b="0" i="0" u="none" strike="noStrike" dirty="0">
                <a:solidFill>
                  <a:srgbClr val="000000"/>
                </a:solidFill>
                <a:effectLst/>
              </a:rPr>
              <a:t>first and foremost for the teacher</a:t>
            </a:r>
          </a:p>
          <a:p>
            <a:r>
              <a:rPr lang="en-GB" b="0" i="0" u="none" strike="noStrike" dirty="0">
                <a:solidFill>
                  <a:srgbClr val="000000"/>
                </a:solidFill>
                <a:effectLst/>
              </a:rPr>
              <a:t>should be useful, purposeful and practical</a:t>
            </a:r>
            <a:endParaRPr lang="en-GB" dirty="0">
              <a:solidFill>
                <a:srgbClr val="000000"/>
              </a:solidFill>
            </a:endParaRPr>
          </a:p>
          <a:p>
            <a:r>
              <a:rPr lang="en-GB" b="0" i="0" u="none" strike="noStrike" dirty="0">
                <a:solidFill>
                  <a:srgbClr val="000000"/>
                </a:solidFill>
                <a:effectLst/>
              </a:rPr>
              <a:t>Tentative, dynamic works in progress</a:t>
            </a:r>
          </a:p>
          <a:p>
            <a:endParaRPr lang="en-IE" dirty="0"/>
          </a:p>
        </p:txBody>
      </p:sp>
      <p:pic>
        <p:nvPicPr>
          <p:cNvPr id="4" name="Picture 3">
            <a:extLst>
              <a:ext uri="{FF2B5EF4-FFF2-40B4-BE49-F238E27FC236}">
                <a16:creationId xmlns:a16="http://schemas.microsoft.com/office/drawing/2014/main" id="{6FDE0B18-9542-4FDD-A449-F916AE36B99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7700" y="556971"/>
            <a:ext cx="1041000" cy="973953"/>
          </a:xfrm>
          <a:prstGeom prst="rect">
            <a:avLst/>
          </a:prstGeom>
        </p:spPr>
      </p:pic>
      <p:pic>
        <p:nvPicPr>
          <p:cNvPr id="5" name="Picture 4" descr="A picture containing flower&#10;&#10;Description automatically generated">
            <a:extLst>
              <a:ext uri="{FF2B5EF4-FFF2-40B4-BE49-F238E27FC236}">
                <a16:creationId xmlns:a16="http://schemas.microsoft.com/office/drawing/2014/main" id="{028B648A-003F-44C3-93BC-5C856E4C2581}"/>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76337" y="203766"/>
            <a:ext cx="2729163" cy="1929834"/>
          </a:xfrm>
          <a:prstGeom prst="rect">
            <a:avLst/>
          </a:prstGeom>
        </p:spPr>
      </p:pic>
    </p:spTree>
    <p:extLst>
      <p:ext uri="{BB962C8B-B14F-4D97-AF65-F5344CB8AC3E}">
        <p14:creationId xmlns:p14="http://schemas.microsoft.com/office/powerpoint/2010/main" val="3836386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AB721-D2F7-4472-AFD2-10A1C05FECBE}"/>
              </a:ext>
            </a:extLst>
          </p:cNvPr>
          <p:cNvSpPr>
            <a:spLocks noGrp="1"/>
          </p:cNvSpPr>
          <p:nvPr>
            <p:ph type="title"/>
          </p:nvPr>
        </p:nvSpPr>
        <p:spPr>
          <a:xfrm>
            <a:off x="2759242" y="365125"/>
            <a:ext cx="8594558" cy="1325563"/>
          </a:xfrm>
        </p:spPr>
        <p:txBody>
          <a:bodyPr/>
          <a:lstStyle/>
          <a:p>
            <a:r>
              <a:rPr lang="en-IE" dirty="0"/>
              <a:t>Discussion</a:t>
            </a:r>
          </a:p>
        </p:txBody>
      </p:sp>
      <p:pic>
        <p:nvPicPr>
          <p:cNvPr id="4" name="Picture 3">
            <a:extLst>
              <a:ext uri="{FF2B5EF4-FFF2-40B4-BE49-F238E27FC236}">
                <a16:creationId xmlns:a16="http://schemas.microsoft.com/office/drawing/2014/main" id="{B2A85AAD-7116-4F70-B9E1-7116859CB2A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8706" y="335445"/>
            <a:ext cx="1979916" cy="1419883"/>
          </a:xfrm>
          <a:prstGeom prst="rect">
            <a:avLst/>
          </a:prstGeom>
        </p:spPr>
      </p:pic>
      <p:pic>
        <p:nvPicPr>
          <p:cNvPr id="6" name="Picture 5">
            <a:extLst>
              <a:ext uri="{FF2B5EF4-FFF2-40B4-BE49-F238E27FC236}">
                <a16:creationId xmlns:a16="http://schemas.microsoft.com/office/drawing/2014/main" id="{281CEE62-D8A8-4274-8384-CAD4C34EC789}"/>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8200" y="1485899"/>
            <a:ext cx="5129463" cy="4615423"/>
          </a:xfrm>
          <a:prstGeom prst="rect">
            <a:avLst/>
          </a:prstGeom>
        </p:spPr>
      </p:pic>
      <p:pic>
        <p:nvPicPr>
          <p:cNvPr id="8" name="Picture 7">
            <a:extLst>
              <a:ext uri="{FF2B5EF4-FFF2-40B4-BE49-F238E27FC236}">
                <a16:creationId xmlns:a16="http://schemas.microsoft.com/office/drawing/2014/main" id="{75248D78-1437-4316-AD5D-EA88461DC60C}"/>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67663" y="1368282"/>
            <a:ext cx="4486782" cy="4497806"/>
          </a:xfrm>
          <a:prstGeom prst="rect">
            <a:avLst/>
          </a:prstGeom>
        </p:spPr>
      </p:pic>
      <p:pic>
        <p:nvPicPr>
          <p:cNvPr id="9" name="Picture 8" descr="A picture containing flower&#10;&#10;Description automatically generated">
            <a:extLst>
              <a:ext uri="{FF2B5EF4-FFF2-40B4-BE49-F238E27FC236}">
                <a16:creationId xmlns:a16="http://schemas.microsoft.com/office/drawing/2014/main" id="{A1F2E036-0C22-47EF-BD96-6394630ABB48}"/>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76337" y="203766"/>
            <a:ext cx="2729163" cy="1929834"/>
          </a:xfrm>
          <a:prstGeom prst="rect">
            <a:avLst/>
          </a:prstGeom>
        </p:spPr>
      </p:pic>
    </p:spTree>
    <p:extLst>
      <p:ext uri="{BB962C8B-B14F-4D97-AF65-F5344CB8AC3E}">
        <p14:creationId xmlns:p14="http://schemas.microsoft.com/office/powerpoint/2010/main" val="35125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44B56-4F62-4565-9DED-BC06BF9E3370}"/>
              </a:ext>
            </a:extLst>
          </p:cNvPr>
          <p:cNvSpPr>
            <a:spLocks noGrp="1"/>
          </p:cNvSpPr>
          <p:nvPr>
            <p:ph type="title"/>
          </p:nvPr>
        </p:nvSpPr>
        <p:spPr>
          <a:xfrm>
            <a:off x="1534026" y="381165"/>
            <a:ext cx="9123947" cy="1325563"/>
          </a:xfrm>
        </p:spPr>
        <p:txBody>
          <a:bodyPr/>
          <a:lstStyle/>
          <a:p>
            <a:r>
              <a:rPr lang="en-IE" dirty="0"/>
              <a:t>Timetabling</a:t>
            </a:r>
          </a:p>
        </p:txBody>
      </p:sp>
      <p:sp>
        <p:nvSpPr>
          <p:cNvPr id="3" name="Content Placeholder 2">
            <a:extLst>
              <a:ext uri="{FF2B5EF4-FFF2-40B4-BE49-F238E27FC236}">
                <a16:creationId xmlns:a16="http://schemas.microsoft.com/office/drawing/2014/main" id="{4B1A2CC0-55A0-4D4A-8A40-0BFC4F8AE776}"/>
              </a:ext>
            </a:extLst>
          </p:cNvPr>
          <p:cNvSpPr>
            <a:spLocks noGrp="1"/>
          </p:cNvSpPr>
          <p:nvPr>
            <p:ph idx="1"/>
          </p:nvPr>
        </p:nvSpPr>
        <p:spPr>
          <a:xfrm>
            <a:off x="693822" y="2540474"/>
            <a:ext cx="5979695" cy="1603375"/>
          </a:xfrm>
        </p:spPr>
        <p:txBody>
          <a:bodyPr>
            <a:normAutofit lnSpcReduction="10000"/>
          </a:bodyPr>
          <a:lstStyle/>
          <a:p>
            <a:pPr marL="0" indent="0">
              <a:buNone/>
            </a:pPr>
            <a:r>
              <a:rPr lang="en-GB" b="0" i="0" u="none" strike="noStrike" dirty="0">
                <a:solidFill>
                  <a:srgbClr val="000000"/>
                </a:solidFill>
                <a:effectLst/>
              </a:rPr>
              <a:t>GMGY </a:t>
            </a:r>
            <a:r>
              <a:rPr lang="en-GB" dirty="0">
                <a:solidFill>
                  <a:srgbClr val="000000"/>
                </a:solidFill>
              </a:rPr>
              <a:t>should be taught for </a:t>
            </a:r>
            <a:r>
              <a:rPr lang="en-GB" b="0" i="0" u="none" strike="noStrike" dirty="0">
                <a:solidFill>
                  <a:srgbClr val="000000"/>
                </a:solidFill>
                <a:effectLst/>
              </a:rPr>
              <a:t>two hours per week (excluding other opportunities where GMGY is integrated across the curriculum)</a:t>
            </a:r>
            <a:endParaRPr lang="en-IE" dirty="0"/>
          </a:p>
        </p:txBody>
      </p:sp>
      <p:pic>
        <p:nvPicPr>
          <p:cNvPr id="4" name="Picture 3">
            <a:extLst>
              <a:ext uri="{FF2B5EF4-FFF2-40B4-BE49-F238E27FC236}">
                <a16:creationId xmlns:a16="http://schemas.microsoft.com/office/drawing/2014/main" id="{6FDE0B18-9542-4FDD-A449-F916AE36B99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7700" y="556971"/>
            <a:ext cx="1041000" cy="973953"/>
          </a:xfrm>
          <a:prstGeom prst="rect">
            <a:avLst/>
          </a:prstGeom>
        </p:spPr>
      </p:pic>
      <p:pic>
        <p:nvPicPr>
          <p:cNvPr id="5" name="Picture 4" descr="A picture containing flower&#10;&#10;Description automatically generated">
            <a:extLst>
              <a:ext uri="{FF2B5EF4-FFF2-40B4-BE49-F238E27FC236}">
                <a16:creationId xmlns:a16="http://schemas.microsoft.com/office/drawing/2014/main" id="{8CE024DF-CEE3-456A-918D-F4143A93F4F2}"/>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76337" y="203766"/>
            <a:ext cx="2729163" cy="1929834"/>
          </a:xfrm>
          <a:prstGeom prst="rect">
            <a:avLst/>
          </a:prstGeom>
        </p:spPr>
      </p:pic>
      <p:pic>
        <p:nvPicPr>
          <p:cNvPr id="6" name="Picture 2" descr="TJALLA Wall clock - IKEA Ireland">
            <a:extLst>
              <a:ext uri="{FF2B5EF4-FFF2-40B4-BE49-F238E27FC236}">
                <a16:creationId xmlns:a16="http://schemas.microsoft.com/office/drawing/2014/main" id="{62D1C77E-1C67-4857-BBF7-669037C6D7E8}"/>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78123" y="1977581"/>
            <a:ext cx="2729163" cy="2729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32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AB721-D2F7-4472-AFD2-10A1C05FECBE}"/>
              </a:ext>
            </a:extLst>
          </p:cNvPr>
          <p:cNvSpPr>
            <a:spLocks noGrp="1"/>
          </p:cNvSpPr>
          <p:nvPr>
            <p:ph type="title"/>
          </p:nvPr>
        </p:nvSpPr>
        <p:spPr>
          <a:xfrm>
            <a:off x="2759242" y="365125"/>
            <a:ext cx="8594558" cy="1325563"/>
          </a:xfrm>
        </p:spPr>
        <p:txBody>
          <a:bodyPr/>
          <a:lstStyle/>
          <a:p>
            <a:r>
              <a:rPr lang="en-IE" dirty="0"/>
              <a:t>Discussion</a:t>
            </a:r>
          </a:p>
        </p:txBody>
      </p:sp>
      <p:pic>
        <p:nvPicPr>
          <p:cNvPr id="4" name="Picture 3">
            <a:extLst>
              <a:ext uri="{FF2B5EF4-FFF2-40B4-BE49-F238E27FC236}">
                <a16:creationId xmlns:a16="http://schemas.microsoft.com/office/drawing/2014/main" id="{B2A85AAD-7116-4F70-B9E1-7116859CB2A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8706" y="335445"/>
            <a:ext cx="1979916" cy="1419883"/>
          </a:xfrm>
          <a:prstGeom prst="rect">
            <a:avLst/>
          </a:prstGeom>
        </p:spPr>
      </p:pic>
      <p:pic>
        <p:nvPicPr>
          <p:cNvPr id="9" name="Picture 8" descr="A picture containing flower&#10;&#10;Description automatically generated">
            <a:extLst>
              <a:ext uri="{FF2B5EF4-FFF2-40B4-BE49-F238E27FC236}">
                <a16:creationId xmlns:a16="http://schemas.microsoft.com/office/drawing/2014/main" id="{A1F2E036-0C22-47EF-BD96-6394630ABB48}"/>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76337" y="203766"/>
            <a:ext cx="2729163" cy="1929834"/>
          </a:xfrm>
          <a:prstGeom prst="rect">
            <a:avLst/>
          </a:prstGeom>
        </p:spPr>
      </p:pic>
      <p:pic>
        <p:nvPicPr>
          <p:cNvPr id="5" name="Picture 4">
            <a:extLst>
              <a:ext uri="{FF2B5EF4-FFF2-40B4-BE49-F238E27FC236}">
                <a16:creationId xmlns:a16="http://schemas.microsoft.com/office/drawing/2014/main" id="{EFD3C573-E310-4511-B544-946D28EF6A52}"/>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20233" y="1471612"/>
            <a:ext cx="4095096" cy="4394476"/>
          </a:xfrm>
          <a:prstGeom prst="rect">
            <a:avLst/>
          </a:prstGeom>
        </p:spPr>
      </p:pic>
      <p:pic>
        <p:nvPicPr>
          <p:cNvPr id="10" name="Picture 9">
            <a:extLst>
              <a:ext uri="{FF2B5EF4-FFF2-40B4-BE49-F238E27FC236}">
                <a16:creationId xmlns:a16="http://schemas.microsoft.com/office/drawing/2014/main" id="{F1F3200C-D979-4D33-81D8-0C95F6EA81A3}"/>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90829" y="1093049"/>
            <a:ext cx="4520497" cy="4671901"/>
          </a:xfrm>
          <a:prstGeom prst="rect">
            <a:avLst/>
          </a:prstGeom>
        </p:spPr>
      </p:pic>
    </p:spTree>
    <p:extLst>
      <p:ext uri="{BB962C8B-B14F-4D97-AF65-F5344CB8AC3E}">
        <p14:creationId xmlns:p14="http://schemas.microsoft.com/office/powerpoint/2010/main" val="336426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ark, person, front, holding&#10;&#10;Description automatically generated">
            <a:extLst>
              <a:ext uri="{FF2B5EF4-FFF2-40B4-BE49-F238E27FC236}">
                <a16:creationId xmlns:a16="http://schemas.microsoft.com/office/drawing/2014/main" id="{5865C424-1A7B-410B-995E-F83A4AEBCA3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804363" y="482884"/>
            <a:ext cx="5360221" cy="5717569"/>
          </a:xfrm>
          <a:prstGeom prst="rect">
            <a:avLst/>
          </a:prstGeom>
        </p:spPr>
      </p:pic>
      <p:sp>
        <p:nvSpPr>
          <p:cNvPr id="5" name="Text Placeholder 2">
            <a:extLst>
              <a:ext uri="{FF2B5EF4-FFF2-40B4-BE49-F238E27FC236}">
                <a16:creationId xmlns:a16="http://schemas.microsoft.com/office/drawing/2014/main" id="{3AA1F3FB-FD88-4380-B0B5-385EF8C37F3A}"/>
              </a:ext>
            </a:extLst>
          </p:cNvPr>
          <p:cNvSpPr txBox="1">
            <a:spLocks/>
          </p:cNvSpPr>
          <p:nvPr/>
        </p:nvSpPr>
        <p:spPr>
          <a:xfrm>
            <a:off x="1336009" y="995511"/>
            <a:ext cx="10194925" cy="37814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1800" b="1" dirty="0">
                <a:latin typeface="+mj-lt"/>
              </a:rPr>
              <a:t>CNS &amp; ETB Patronage Directorate</a:t>
            </a:r>
          </a:p>
          <a:p>
            <a:pPr marL="0" indent="0">
              <a:lnSpc>
                <a:spcPct val="100000"/>
              </a:lnSpc>
              <a:spcBef>
                <a:spcPts val="0"/>
              </a:spcBef>
              <a:buNone/>
            </a:pPr>
            <a:r>
              <a:rPr lang="en-GB" sz="1800" dirty="0">
                <a:latin typeface="+mj-lt"/>
              </a:rPr>
              <a:t>Education and Training Boards Ireland,</a:t>
            </a:r>
          </a:p>
          <a:p>
            <a:pPr marL="0" indent="0">
              <a:lnSpc>
                <a:spcPct val="100000"/>
              </a:lnSpc>
              <a:spcBef>
                <a:spcPts val="0"/>
              </a:spcBef>
              <a:buNone/>
            </a:pPr>
            <a:r>
              <a:rPr lang="en-GB" sz="1800" dirty="0">
                <a:latin typeface="+mj-lt"/>
              </a:rPr>
              <a:t>Piper’s Hill,</a:t>
            </a:r>
          </a:p>
          <a:p>
            <a:pPr marL="0" indent="0">
              <a:lnSpc>
                <a:spcPct val="100000"/>
              </a:lnSpc>
              <a:spcBef>
                <a:spcPts val="0"/>
              </a:spcBef>
              <a:buNone/>
            </a:pPr>
            <a:r>
              <a:rPr lang="en-GB" sz="1800" dirty="0">
                <a:latin typeface="+mj-lt"/>
              </a:rPr>
              <a:t>Naas,</a:t>
            </a:r>
          </a:p>
          <a:p>
            <a:pPr marL="0" indent="0">
              <a:lnSpc>
                <a:spcPct val="100000"/>
              </a:lnSpc>
              <a:spcBef>
                <a:spcPts val="0"/>
              </a:spcBef>
              <a:buNone/>
            </a:pPr>
            <a:r>
              <a:rPr lang="en-GB" sz="1800" dirty="0">
                <a:latin typeface="+mj-lt"/>
              </a:rPr>
              <a:t>Co. Kildare.</a:t>
            </a:r>
          </a:p>
          <a:p>
            <a:pPr marL="0" indent="0">
              <a:lnSpc>
                <a:spcPct val="100000"/>
              </a:lnSpc>
              <a:spcBef>
                <a:spcPts val="0"/>
              </a:spcBef>
              <a:buNone/>
            </a:pPr>
            <a:r>
              <a:rPr lang="en-GB" sz="1800" dirty="0">
                <a:latin typeface="+mj-lt"/>
              </a:rPr>
              <a:t>W91K79</a:t>
            </a:r>
          </a:p>
          <a:p>
            <a:pPr marL="0" indent="0">
              <a:lnSpc>
                <a:spcPct val="100000"/>
              </a:lnSpc>
              <a:spcBef>
                <a:spcPts val="0"/>
              </a:spcBef>
              <a:buNone/>
            </a:pPr>
            <a:endParaRPr lang="en-GB" sz="1800" dirty="0">
              <a:latin typeface="+mj-lt"/>
            </a:endParaRPr>
          </a:p>
          <a:p>
            <a:pPr marL="0" indent="0">
              <a:lnSpc>
                <a:spcPct val="100000"/>
              </a:lnSpc>
              <a:spcBef>
                <a:spcPts val="0"/>
              </a:spcBef>
              <a:buNone/>
            </a:pPr>
            <a:r>
              <a:rPr lang="en-GB" sz="1800" dirty="0">
                <a:latin typeface="+mj-lt"/>
              </a:rPr>
              <a:t>Email: </a:t>
            </a:r>
            <a:r>
              <a:rPr lang="en-GB" sz="1800" dirty="0">
                <a:latin typeface="+mj-lt"/>
                <a:hlinkClick r:id="rId4"/>
              </a:rPr>
              <a:t>etbpatronage@etbi.ie</a:t>
            </a:r>
            <a:r>
              <a:rPr lang="en-GB" sz="1800" dirty="0">
                <a:latin typeface="+mj-lt"/>
              </a:rPr>
              <a:t> </a:t>
            </a:r>
          </a:p>
          <a:p>
            <a:pPr marL="0" indent="0">
              <a:lnSpc>
                <a:spcPct val="100000"/>
              </a:lnSpc>
              <a:spcBef>
                <a:spcPts val="0"/>
              </a:spcBef>
              <a:buNone/>
            </a:pPr>
            <a:endParaRPr lang="en-GB" sz="1800" dirty="0">
              <a:latin typeface="+mj-lt"/>
            </a:endParaRPr>
          </a:p>
          <a:p>
            <a:pPr marL="0" indent="0">
              <a:lnSpc>
                <a:spcPct val="100000"/>
              </a:lnSpc>
              <a:spcBef>
                <a:spcPts val="0"/>
              </a:spcBef>
              <a:buNone/>
            </a:pPr>
            <a:endParaRPr lang="en-GB" sz="1800" dirty="0">
              <a:latin typeface="+mj-lt"/>
            </a:endParaRPr>
          </a:p>
        </p:txBody>
      </p:sp>
    </p:spTree>
    <p:extLst>
      <p:ext uri="{BB962C8B-B14F-4D97-AF65-F5344CB8AC3E}">
        <p14:creationId xmlns:p14="http://schemas.microsoft.com/office/powerpoint/2010/main" val="3906871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691E9-5123-4303-9757-16A0FE8C5789}"/>
              </a:ext>
            </a:extLst>
          </p:cNvPr>
          <p:cNvSpPr>
            <a:spLocks noGrp="1"/>
          </p:cNvSpPr>
          <p:nvPr>
            <p:ph type="title"/>
          </p:nvPr>
        </p:nvSpPr>
        <p:spPr>
          <a:xfrm>
            <a:off x="1315972" y="350752"/>
            <a:ext cx="8514348" cy="1325563"/>
          </a:xfrm>
        </p:spPr>
        <p:txBody>
          <a:bodyPr/>
          <a:lstStyle/>
          <a:p>
            <a:r>
              <a:rPr lang="en-IE" dirty="0"/>
              <a:t>What should underpin preparation for GMGY?</a:t>
            </a:r>
          </a:p>
        </p:txBody>
      </p:sp>
      <p:pic>
        <p:nvPicPr>
          <p:cNvPr id="7" name="Picture 6">
            <a:extLst>
              <a:ext uri="{FF2B5EF4-FFF2-40B4-BE49-F238E27FC236}">
                <a16:creationId xmlns:a16="http://schemas.microsoft.com/office/drawing/2014/main" id="{AD6F4044-DDB8-4016-A932-D0A2B430B3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058" y="1760370"/>
            <a:ext cx="806869" cy="4307439"/>
          </a:xfrm>
          <a:prstGeom prst="rect">
            <a:avLst/>
          </a:prstGeom>
        </p:spPr>
      </p:pic>
      <p:pic>
        <p:nvPicPr>
          <p:cNvPr id="9" name="Picture 8">
            <a:extLst>
              <a:ext uri="{FF2B5EF4-FFF2-40B4-BE49-F238E27FC236}">
                <a16:creationId xmlns:a16="http://schemas.microsoft.com/office/drawing/2014/main" id="{94343DFD-EF2D-44A5-AE50-F531AE4DD6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6927" y="1760369"/>
            <a:ext cx="3562451" cy="1325563"/>
          </a:xfrm>
          <a:prstGeom prst="rect">
            <a:avLst/>
          </a:prstGeom>
        </p:spPr>
      </p:pic>
      <p:pic>
        <p:nvPicPr>
          <p:cNvPr id="11" name="Picture 10">
            <a:extLst>
              <a:ext uri="{FF2B5EF4-FFF2-40B4-BE49-F238E27FC236}">
                <a16:creationId xmlns:a16="http://schemas.microsoft.com/office/drawing/2014/main" id="{B2E93FFE-93C9-4D9B-B6D3-98F8D2D1E8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6927" y="3435280"/>
            <a:ext cx="3633463" cy="1136720"/>
          </a:xfrm>
          <a:prstGeom prst="rect">
            <a:avLst/>
          </a:prstGeom>
        </p:spPr>
      </p:pic>
      <p:pic>
        <p:nvPicPr>
          <p:cNvPr id="13" name="Picture 12">
            <a:extLst>
              <a:ext uri="{FF2B5EF4-FFF2-40B4-BE49-F238E27FC236}">
                <a16:creationId xmlns:a16="http://schemas.microsoft.com/office/drawing/2014/main" id="{52FF4A92-BDC1-48AE-9BE3-87C007DB9A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53257" y="4955283"/>
            <a:ext cx="3586121" cy="1112526"/>
          </a:xfrm>
          <a:prstGeom prst="rect">
            <a:avLst/>
          </a:prstGeom>
        </p:spPr>
      </p:pic>
      <p:pic>
        <p:nvPicPr>
          <p:cNvPr id="15" name="Picture 14">
            <a:extLst>
              <a:ext uri="{FF2B5EF4-FFF2-40B4-BE49-F238E27FC236}">
                <a16:creationId xmlns:a16="http://schemas.microsoft.com/office/drawing/2014/main" id="{6DD55D3B-9802-4D8F-B197-D586EEF3DF0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0" y="1648546"/>
            <a:ext cx="4345657" cy="4010085"/>
          </a:xfrm>
          <a:prstGeom prst="rect">
            <a:avLst/>
          </a:prstGeom>
        </p:spPr>
      </p:pic>
      <p:pic>
        <p:nvPicPr>
          <p:cNvPr id="16" name="Content Placeholder 4" descr="Text&#10;&#10;Description automatically generated">
            <a:extLst>
              <a:ext uri="{FF2B5EF4-FFF2-40B4-BE49-F238E27FC236}">
                <a16:creationId xmlns:a16="http://schemas.microsoft.com/office/drawing/2014/main" id="{801D6A24-7D67-4D60-B929-E97C06E7061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7557" y="300485"/>
            <a:ext cx="2086707" cy="1091248"/>
          </a:xfrm>
          <a:prstGeom prst="rect">
            <a:avLst/>
          </a:prstGeom>
        </p:spPr>
      </p:pic>
      <p:pic>
        <p:nvPicPr>
          <p:cNvPr id="18" name="Picture 17">
            <a:extLst>
              <a:ext uri="{FF2B5EF4-FFF2-40B4-BE49-F238E27FC236}">
                <a16:creationId xmlns:a16="http://schemas.microsoft.com/office/drawing/2014/main" id="{23EA0931-B9C2-4D09-828A-489489A5CEF6}"/>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7736" y="578227"/>
            <a:ext cx="1041000" cy="973953"/>
          </a:xfrm>
          <a:prstGeom prst="rect">
            <a:avLst/>
          </a:prstGeom>
        </p:spPr>
      </p:pic>
    </p:spTree>
    <p:extLst>
      <p:ext uri="{BB962C8B-B14F-4D97-AF65-F5344CB8AC3E}">
        <p14:creationId xmlns:p14="http://schemas.microsoft.com/office/powerpoint/2010/main" val="313059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5D85F-9021-4500-82A6-007BA5A9A6C7}"/>
              </a:ext>
            </a:extLst>
          </p:cNvPr>
          <p:cNvSpPr>
            <a:spLocks noGrp="1"/>
          </p:cNvSpPr>
          <p:nvPr>
            <p:ph type="title"/>
          </p:nvPr>
        </p:nvSpPr>
        <p:spPr>
          <a:xfrm>
            <a:off x="1223105" y="530812"/>
            <a:ext cx="7856621" cy="1325563"/>
          </a:xfrm>
        </p:spPr>
        <p:txBody>
          <a:bodyPr/>
          <a:lstStyle/>
          <a:p>
            <a:r>
              <a:rPr lang="en-IE" dirty="0"/>
              <a:t>How do teachers prepare for teaching and learning in GMGY?</a:t>
            </a:r>
          </a:p>
        </p:txBody>
      </p:sp>
      <p:pic>
        <p:nvPicPr>
          <p:cNvPr id="5" name="Picture 4">
            <a:extLst>
              <a:ext uri="{FF2B5EF4-FFF2-40B4-BE49-F238E27FC236}">
                <a16:creationId xmlns:a16="http://schemas.microsoft.com/office/drawing/2014/main" id="{24D9E733-BCE5-4ACE-82E9-3056E788423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1785" y="2389947"/>
            <a:ext cx="3547311" cy="2768633"/>
          </a:xfrm>
          <a:prstGeom prst="rect">
            <a:avLst/>
          </a:prstGeom>
        </p:spPr>
      </p:pic>
      <p:pic>
        <p:nvPicPr>
          <p:cNvPr id="7" name="Picture 6">
            <a:extLst>
              <a:ext uri="{FF2B5EF4-FFF2-40B4-BE49-F238E27FC236}">
                <a16:creationId xmlns:a16="http://schemas.microsoft.com/office/drawing/2014/main" id="{A4DEF013-9B68-4BE2-B7CD-410382F55CC1}"/>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84012" y="2198292"/>
            <a:ext cx="3367089" cy="3051776"/>
          </a:xfrm>
          <a:prstGeom prst="rect">
            <a:avLst/>
          </a:prstGeom>
        </p:spPr>
      </p:pic>
      <p:pic>
        <p:nvPicPr>
          <p:cNvPr id="9" name="Picture 8">
            <a:extLst>
              <a:ext uri="{FF2B5EF4-FFF2-40B4-BE49-F238E27FC236}">
                <a16:creationId xmlns:a16="http://schemas.microsoft.com/office/drawing/2014/main" id="{09098869-10B3-41DF-B431-B337069CC199}"/>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26287" y="2049358"/>
            <a:ext cx="3060533" cy="3200710"/>
          </a:xfrm>
          <a:prstGeom prst="rect">
            <a:avLst/>
          </a:prstGeom>
        </p:spPr>
      </p:pic>
      <p:pic>
        <p:nvPicPr>
          <p:cNvPr id="14" name="Content Placeholder 4" descr="Text&#10;&#10;Description automatically generated">
            <a:extLst>
              <a:ext uri="{FF2B5EF4-FFF2-40B4-BE49-F238E27FC236}">
                <a16:creationId xmlns:a16="http://schemas.microsoft.com/office/drawing/2014/main" id="{91781E9C-CF0D-4E68-9498-27E8EBDF1E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67557" y="300485"/>
            <a:ext cx="2086707" cy="1091248"/>
          </a:xfrm>
          <a:prstGeom prst="rect">
            <a:avLst/>
          </a:prstGeom>
        </p:spPr>
      </p:pic>
      <p:pic>
        <p:nvPicPr>
          <p:cNvPr id="16" name="Picture 15">
            <a:extLst>
              <a:ext uri="{FF2B5EF4-FFF2-40B4-BE49-F238E27FC236}">
                <a16:creationId xmlns:a16="http://schemas.microsoft.com/office/drawing/2014/main" id="{DEDD44C0-4CE6-4B54-A787-54C17E47E012}"/>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7736" y="578227"/>
            <a:ext cx="1041000" cy="973953"/>
          </a:xfrm>
          <a:prstGeom prst="rect">
            <a:avLst/>
          </a:prstGeom>
        </p:spPr>
      </p:pic>
    </p:spTree>
    <p:extLst>
      <p:ext uri="{BB962C8B-B14F-4D97-AF65-F5344CB8AC3E}">
        <p14:creationId xmlns:p14="http://schemas.microsoft.com/office/powerpoint/2010/main" val="2846519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5D85F-9021-4500-82A6-007BA5A9A6C7}"/>
              </a:ext>
            </a:extLst>
          </p:cNvPr>
          <p:cNvSpPr>
            <a:spLocks noGrp="1"/>
          </p:cNvSpPr>
          <p:nvPr>
            <p:ph type="title"/>
          </p:nvPr>
        </p:nvSpPr>
        <p:spPr>
          <a:xfrm>
            <a:off x="1178736" y="402421"/>
            <a:ext cx="10515600" cy="1325563"/>
          </a:xfrm>
        </p:spPr>
        <p:txBody>
          <a:bodyPr/>
          <a:lstStyle/>
          <a:p>
            <a:r>
              <a:rPr lang="en-IE" dirty="0"/>
              <a:t>Invisible Preparation</a:t>
            </a:r>
          </a:p>
        </p:txBody>
      </p:sp>
      <p:pic>
        <p:nvPicPr>
          <p:cNvPr id="5" name="Picture 4">
            <a:extLst>
              <a:ext uri="{FF2B5EF4-FFF2-40B4-BE49-F238E27FC236}">
                <a16:creationId xmlns:a16="http://schemas.microsoft.com/office/drawing/2014/main" id="{24D9E733-BCE5-4ACE-82E9-3056E78842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02326"/>
            <a:ext cx="5556781" cy="4337000"/>
          </a:xfrm>
          <a:prstGeom prst="rect">
            <a:avLst/>
          </a:prstGeom>
        </p:spPr>
      </p:pic>
      <p:pic>
        <p:nvPicPr>
          <p:cNvPr id="13" name="Picture 12">
            <a:extLst>
              <a:ext uri="{FF2B5EF4-FFF2-40B4-BE49-F238E27FC236}">
                <a16:creationId xmlns:a16="http://schemas.microsoft.com/office/drawing/2014/main" id="{4A008428-741A-4732-BC53-0B4F77395673}"/>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56781" y="1170499"/>
            <a:ext cx="2908095" cy="2449511"/>
          </a:xfrm>
          <a:prstGeom prst="rect">
            <a:avLst/>
          </a:prstGeom>
        </p:spPr>
      </p:pic>
      <p:pic>
        <p:nvPicPr>
          <p:cNvPr id="15" name="Picture 14">
            <a:extLst>
              <a:ext uri="{FF2B5EF4-FFF2-40B4-BE49-F238E27FC236}">
                <a16:creationId xmlns:a16="http://schemas.microsoft.com/office/drawing/2014/main" id="{16456761-B573-4C0F-B784-4A9F919CE0E8}"/>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37862" y="1361507"/>
            <a:ext cx="2799198" cy="2067493"/>
          </a:xfrm>
          <a:prstGeom prst="rect">
            <a:avLst/>
          </a:prstGeom>
        </p:spPr>
      </p:pic>
      <p:pic>
        <p:nvPicPr>
          <p:cNvPr id="17" name="Picture 16">
            <a:extLst>
              <a:ext uri="{FF2B5EF4-FFF2-40B4-BE49-F238E27FC236}">
                <a16:creationId xmlns:a16="http://schemas.microsoft.com/office/drawing/2014/main" id="{522729F5-C66F-4390-9962-AB3248F6C41E}"/>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21085" y="3237990"/>
            <a:ext cx="2976961" cy="2449511"/>
          </a:xfrm>
          <a:prstGeom prst="rect">
            <a:avLst/>
          </a:prstGeom>
        </p:spPr>
      </p:pic>
      <p:pic>
        <p:nvPicPr>
          <p:cNvPr id="19" name="Picture 18">
            <a:extLst>
              <a:ext uri="{FF2B5EF4-FFF2-40B4-BE49-F238E27FC236}">
                <a16:creationId xmlns:a16="http://schemas.microsoft.com/office/drawing/2014/main" id="{8962B22E-023B-4010-91F4-AFDEA0483F5F}"/>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69326" y="3237990"/>
            <a:ext cx="2495550" cy="2362200"/>
          </a:xfrm>
          <a:prstGeom prst="rect">
            <a:avLst/>
          </a:prstGeom>
        </p:spPr>
      </p:pic>
      <p:pic>
        <p:nvPicPr>
          <p:cNvPr id="21" name="Picture 20">
            <a:extLst>
              <a:ext uri="{FF2B5EF4-FFF2-40B4-BE49-F238E27FC236}">
                <a16:creationId xmlns:a16="http://schemas.microsoft.com/office/drawing/2014/main" id="{6461C917-7658-45E4-8D8F-F613B98900C2}"/>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7736" y="578227"/>
            <a:ext cx="1041000" cy="973953"/>
          </a:xfrm>
          <a:prstGeom prst="rect">
            <a:avLst/>
          </a:prstGeom>
        </p:spPr>
      </p:pic>
    </p:spTree>
    <p:extLst>
      <p:ext uri="{BB962C8B-B14F-4D97-AF65-F5344CB8AC3E}">
        <p14:creationId xmlns:p14="http://schemas.microsoft.com/office/powerpoint/2010/main" val="6678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C449A-6C6F-4EB1-B102-5C45A6E73075}"/>
              </a:ext>
            </a:extLst>
          </p:cNvPr>
          <p:cNvSpPr>
            <a:spLocks noGrp="1"/>
          </p:cNvSpPr>
          <p:nvPr>
            <p:ph type="title"/>
          </p:nvPr>
        </p:nvSpPr>
        <p:spPr>
          <a:xfrm>
            <a:off x="1178736" y="367407"/>
            <a:ext cx="10515600" cy="1325563"/>
          </a:xfrm>
        </p:spPr>
        <p:txBody>
          <a:bodyPr/>
          <a:lstStyle/>
          <a:p>
            <a:r>
              <a:rPr lang="en-IE" dirty="0"/>
              <a:t>Visible Preparation</a:t>
            </a:r>
          </a:p>
        </p:txBody>
      </p:sp>
      <p:pic>
        <p:nvPicPr>
          <p:cNvPr id="4" name="Picture 3">
            <a:extLst>
              <a:ext uri="{FF2B5EF4-FFF2-40B4-BE49-F238E27FC236}">
                <a16:creationId xmlns:a16="http://schemas.microsoft.com/office/drawing/2014/main" id="{B9661917-5E42-4AF5-9296-C160E7975C5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0307" y="1391631"/>
            <a:ext cx="4375861" cy="4576282"/>
          </a:xfrm>
          <a:prstGeom prst="rect">
            <a:avLst/>
          </a:prstGeom>
        </p:spPr>
      </p:pic>
      <p:pic>
        <p:nvPicPr>
          <p:cNvPr id="8" name="Picture 7">
            <a:extLst>
              <a:ext uri="{FF2B5EF4-FFF2-40B4-BE49-F238E27FC236}">
                <a16:creationId xmlns:a16="http://schemas.microsoft.com/office/drawing/2014/main" id="{6F4D6AFC-9BA9-4CAA-8A5C-C0CE741F1C63}"/>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65330" y="1515950"/>
            <a:ext cx="2103924" cy="1931471"/>
          </a:xfrm>
          <a:prstGeom prst="rect">
            <a:avLst/>
          </a:prstGeom>
        </p:spPr>
      </p:pic>
      <p:pic>
        <p:nvPicPr>
          <p:cNvPr id="10" name="Picture 9">
            <a:extLst>
              <a:ext uri="{FF2B5EF4-FFF2-40B4-BE49-F238E27FC236}">
                <a16:creationId xmlns:a16="http://schemas.microsoft.com/office/drawing/2014/main" id="{D8BF28D7-68F5-42D4-BACE-F48BCB34AE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4228" y="3529460"/>
            <a:ext cx="2017697" cy="1500339"/>
          </a:xfrm>
          <a:prstGeom prst="rect">
            <a:avLst/>
          </a:prstGeom>
        </p:spPr>
      </p:pic>
      <p:pic>
        <p:nvPicPr>
          <p:cNvPr id="12" name="Picture 11">
            <a:extLst>
              <a:ext uri="{FF2B5EF4-FFF2-40B4-BE49-F238E27FC236}">
                <a16:creationId xmlns:a16="http://schemas.microsoft.com/office/drawing/2014/main" id="{5E0D8163-16BF-4335-A922-78127A607EE5}"/>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42162" y="1408951"/>
            <a:ext cx="2034943" cy="1983207"/>
          </a:xfrm>
          <a:prstGeom prst="rect">
            <a:avLst/>
          </a:prstGeom>
        </p:spPr>
      </p:pic>
      <p:pic>
        <p:nvPicPr>
          <p:cNvPr id="14" name="Picture 13">
            <a:extLst>
              <a:ext uri="{FF2B5EF4-FFF2-40B4-BE49-F238E27FC236}">
                <a16:creationId xmlns:a16="http://schemas.microsoft.com/office/drawing/2014/main" id="{E382A58C-4881-4C5D-ACB9-B72030D55E48}"/>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89985" y="3112800"/>
            <a:ext cx="2966188" cy="2207396"/>
          </a:xfrm>
          <a:prstGeom prst="rect">
            <a:avLst/>
          </a:prstGeom>
        </p:spPr>
      </p:pic>
      <p:pic>
        <p:nvPicPr>
          <p:cNvPr id="16" name="Picture 15">
            <a:extLst>
              <a:ext uri="{FF2B5EF4-FFF2-40B4-BE49-F238E27FC236}">
                <a16:creationId xmlns:a16="http://schemas.microsoft.com/office/drawing/2014/main" id="{4746CCED-518C-40A5-B0B7-532CEC47D8DE}"/>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99450" y="3209970"/>
            <a:ext cx="2862717" cy="1965962"/>
          </a:xfrm>
          <a:prstGeom prst="rect">
            <a:avLst/>
          </a:prstGeom>
        </p:spPr>
      </p:pic>
      <p:pic>
        <p:nvPicPr>
          <p:cNvPr id="18" name="Picture 17">
            <a:extLst>
              <a:ext uri="{FF2B5EF4-FFF2-40B4-BE49-F238E27FC236}">
                <a16:creationId xmlns:a16="http://schemas.microsoft.com/office/drawing/2014/main" id="{B8989122-ACB6-4BD5-B652-EA999ABDE640}"/>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58430" y="1408951"/>
            <a:ext cx="2081824" cy="2081824"/>
          </a:xfrm>
          <a:prstGeom prst="rect">
            <a:avLst/>
          </a:prstGeom>
        </p:spPr>
      </p:pic>
      <p:pic>
        <p:nvPicPr>
          <p:cNvPr id="25" name="Content Placeholder 4" descr="Text&#10;&#10;Description automatically generated">
            <a:extLst>
              <a:ext uri="{FF2B5EF4-FFF2-40B4-BE49-F238E27FC236}">
                <a16:creationId xmlns:a16="http://schemas.microsoft.com/office/drawing/2014/main" id="{DA54C9FB-1739-4D5F-B561-2AE832305AF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967557" y="300485"/>
            <a:ext cx="2086707" cy="1091248"/>
          </a:xfrm>
          <a:prstGeom prst="rect">
            <a:avLst/>
          </a:prstGeom>
        </p:spPr>
      </p:pic>
      <p:pic>
        <p:nvPicPr>
          <p:cNvPr id="26" name="Picture 25">
            <a:extLst>
              <a:ext uri="{FF2B5EF4-FFF2-40B4-BE49-F238E27FC236}">
                <a16:creationId xmlns:a16="http://schemas.microsoft.com/office/drawing/2014/main" id="{B08CFB26-E07E-4F26-BE44-35622A0B1EE6}"/>
              </a:ext>
            </a:extLst>
          </p:cNvPr>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7736" y="578227"/>
            <a:ext cx="1041000" cy="973953"/>
          </a:xfrm>
          <a:prstGeom prst="rect">
            <a:avLst/>
          </a:prstGeom>
        </p:spPr>
      </p:pic>
    </p:spTree>
    <p:extLst>
      <p:ext uri="{BB962C8B-B14F-4D97-AF65-F5344CB8AC3E}">
        <p14:creationId xmlns:p14="http://schemas.microsoft.com/office/powerpoint/2010/main" val="274342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2F131-E550-4F8F-8E7C-DDAC228F940E}"/>
              </a:ext>
            </a:extLst>
          </p:cNvPr>
          <p:cNvSpPr>
            <a:spLocks noGrp="1"/>
          </p:cNvSpPr>
          <p:nvPr>
            <p:ph type="title"/>
          </p:nvPr>
        </p:nvSpPr>
        <p:spPr>
          <a:xfrm>
            <a:off x="1140494" y="402421"/>
            <a:ext cx="10515600" cy="1325563"/>
          </a:xfrm>
        </p:spPr>
        <p:txBody>
          <a:bodyPr/>
          <a:lstStyle/>
          <a:p>
            <a:r>
              <a:rPr lang="en-IE" dirty="0"/>
              <a:t>Recorded Preparation</a:t>
            </a:r>
          </a:p>
        </p:txBody>
      </p:sp>
      <p:pic>
        <p:nvPicPr>
          <p:cNvPr id="4" name="Picture 3">
            <a:extLst>
              <a:ext uri="{FF2B5EF4-FFF2-40B4-BE49-F238E27FC236}">
                <a16:creationId xmlns:a16="http://schemas.microsoft.com/office/drawing/2014/main" id="{B0052C43-C43D-467A-B950-F36EBE3E08C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4390" y="1492439"/>
            <a:ext cx="4902210" cy="4443140"/>
          </a:xfrm>
          <a:prstGeom prst="rect">
            <a:avLst/>
          </a:prstGeom>
        </p:spPr>
      </p:pic>
      <p:pic>
        <p:nvPicPr>
          <p:cNvPr id="6" name="Picture 5">
            <a:extLst>
              <a:ext uri="{FF2B5EF4-FFF2-40B4-BE49-F238E27FC236}">
                <a16:creationId xmlns:a16="http://schemas.microsoft.com/office/drawing/2014/main" id="{7F75967B-5CE3-4503-B13D-013CBAA8C3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8294" y="1854644"/>
            <a:ext cx="3980948" cy="3718730"/>
          </a:xfrm>
          <a:prstGeom prst="rect">
            <a:avLst/>
          </a:prstGeom>
        </p:spPr>
      </p:pic>
      <p:pic>
        <p:nvPicPr>
          <p:cNvPr id="7" name="Content Placeholder 4" descr="Text&#10;&#10;Description automatically generated">
            <a:extLst>
              <a:ext uri="{FF2B5EF4-FFF2-40B4-BE49-F238E27FC236}">
                <a16:creationId xmlns:a16="http://schemas.microsoft.com/office/drawing/2014/main" id="{33F52724-98C2-4BAA-9CC1-40AB48038B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67557" y="365125"/>
            <a:ext cx="2086707" cy="1091248"/>
          </a:xfrm>
          <a:prstGeom prst="rect">
            <a:avLst/>
          </a:prstGeom>
        </p:spPr>
      </p:pic>
      <p:pic>
        <p:nvPicPr>
          <p:cNvPr id="8" name="Picture 7">
            <a:extLst>
              <a:ext uri="{FF2B5EF4-FFF2-40B4-BE49-F238E27FC236}">
                <a16:creationId xmlns:a16="http://schemas.microsoft.com/office/drawing/2014/main" id="{E53D2542-5F6B-4469-9009-6A374A61847F}"/>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7736" y="578227"/>
            <a:ext cx="1041000" cy="973953"/>
          </a:xfrm>
          <a:prstGeom prst="rect">
            <a:avLst/>
          </a:prstGeom>
        </p:spPr>
      </p:pic>
    </p:spTree>
    <p:extLst>
      <p:ext uri="{BB962C8B-B14F-4D97-AF65-F5344CB8AC3E}">
        <p14:creationId xmlns:p14="http://schemas.microsoft.com/office/powerpoint/2010/main" val="1616474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0D455-E999-444D-951E-40ADA955B7B6}"/>
              </a:ext>
            </a:extLst>
          </p:cNvPr>
          <p:cNvSpPr>
            <a:spLocks noGrp="1"/>
          </p:cNvSpPr>
          <p:nvPr>
            <p:ph type="title"/>
          </p:nvPr>
        </p:nvSpPr>
        <p:spPr>
          <a:xfrm>
            <a:off x="1373605" y="353835"/>
            <a:ext cx="10515600" cy="1325563"/>
          </a:xfrm>
        </p:spPr>
        <p:txBody>
          <a:bodyPr/>
          <a:lstStyle/>
          <a:p>
            <a:r>
              <a:rPr lang="en-IE" dirty="0"/>
              <a:t>Activity</a:t>
            </a:r>
          </a:p>
        </p:txBody>
      </p:sp>
      <p:sp>
        <p:nvSpPr>
          <p:cNvPr id="4" name="TextBox 3">
            <a:extLst>
              <a:ext uri="{FF2B5EF4-FFF2-40B4-BE49-F238E27FC236}">
                <a16:creationId xmlns:a16="http://schemas.microsoft.com/office/drawing/2014/main" id="{9381791E-015F-428E-94FD-EC42BF0E11FA}"/>
              </a:ext>
            </a:extLst>
          </p:cNvPr>
          <p:cNvSpPr txBox="1"/>
          <p:nvPr/>
        </p:nvSpPr>
        <p:spPr>
          <a:xfrm>
            <a:off x="838200" y="2085473"/>
            <a:ext cx="3914274" cy="2246769"/>
          </a:xfrm>
          <a:prstGeom prst="rect">
            <a:avLst/>
          </a:prstGeom>
          <a:noFill/>
        </p:spPr>
        <p:txBody>
          <a:bodyPr wrap="square" rtlCol="0">
            <a:spAutoFit/>
          </a:bodyPr>
          <a:lstStyle/>
          <a:p>
            <a:pPr algn="ctr"/>
            <a:r>
              <a:rPr lang="en-GB" sz="2800" dirty="0">
                <a:solidFill>
                  <a:srgbClr val="000000"/>
                </a:solidFill>
              </a:rPr>
              <a:t>L</a:t>
            </a:r>
            <a:r>
              <a:rPr lang="en-GB" sz="2800" b="0" i="0" u="none" strike="noStrike" dirty="0">
                <a:solidFill>
                  <a:srgbClr val="000000"/>
                </a:solidFill>
                <a:effectLst/>
              </a:rPr>
              <a:t>ist examples of invisible, visible and recorded preparation you have engaged in for GMGY recently</a:t>
            </a:r>
            <a:endParaRPr lang="en-IE" sz="2800" dirty="0"/>
          </a:p>
        </p:txBody>
      </p:sp>
      <p:pic>
        <p:nvPicPr>
          <p:cNvPr id="7" name="Picture 6">
            <a:extLst>
              <a:ext uri="{FF2B5EF4-FFF2-40B4-BE49-F238E27FC236}">
                <a16:creationId xmlns:a16="http://schemas.microsoft.com/office/drawing/2014/main" id="{39BCAA24-253A-4805-BBFE-83F3547702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1690688"/>
            <a:ext cx="5636795" cy="3986019"/>
          </a:xfrm>
          <a:prstGeom prst="rect">
            <a:avLst/>
          </a:prstGeom>
          <a:ln>
            <a:noFill/>
          </a:ln>
          <a:effectLst>
            <a:outerShdw blurRad="292100" dist="139700" dir="2700000" algn="tl" rotWithShape="0">
              <a:srgbClr val="333333">
                <a:alpha val="65000"/>
              </a:srgbClr>
            </a:outerShdw>
          </a:effectLst>
        </p:spPr>
      </p:pic>
      <p:pic>
        <p:nvPicPr>
          <p:cNvPr id="8" name="Content Placeholder 4" descr="Text&#10;&#10;Description automatically generated">
            <a:extLst>
              <a:ext uri="{FF2B5EF4-FFF2-40B4-BE49-F238E27FC236}">
                <a16:creationId xmlns:a16="http://schemas.microsoft.com/office/drawing/2014/main" id="{5E65443D-D830-4802-9139-5E9A570234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7557" y="365125"/>
            <a:ext cx="2086707" cy="1091248"/>
          </a:xfrm>
          <a:prstGeom prst="rect">
            <a:avLst/>
          </a:prstGeom>
        </p:spPr>
      </p:pic>
      <p:pic>
        <p:nvPicPr>
          <p:cNvPr id="10" name="Picture 9">
            <a:extLst>
              <a:ext uri="{FF2B5EF4-FFF2-40B4-BE49-F238E27FC236}">
                <a16:creationId xmlns:a16="http://schemas.microsoft.com/office/drawing/2014/main" id="{FFFAE6B3-C478-4207-88C2-BAA07468FCEE}"/>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779" y="373721"/>
            <a:ext cx="1312826" cy="1316967"/>
          </a:xfrm>
          <a:prstGeom prst="rect">
            <a:avLst/>
          </a:prstGeom>
        </p:spPr>
      </p:pic>
    </p:spTree>
    <p:extLst>
      <p:ext uri="{BB962C8B-B14F-4D97-AF65-F5344CB8AC3E}">
        <p14:creationId xmlns:p14="http://schemas.microsoft.com/office/powerpoint/2010/main" val="2043792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B06C9-664E-44A0-9B85-A99058371B60}"/>
              </a:ext>
            </a:extLst>
          </p:cNvPr>
          <p:cNvSpPr>
            <a:spLocks noGrp="1"/>
          </p:cNvSpPr>
          <p:nvPr>
            <p:ph type="title"/>
          </p:nvPr>
        </p:nvSpPr>
        <p:spPr>
          <a:xfrm>
            <a:off x="1358700" y="500062"/>
            <a:ext cx="8001000" cy="1325563"/>
          </a:xfrm>
        </p:spPr>
        <p:txBody>
          <a:bodyPr/>
          <a:lstStyle/>
          <a:p>
            <a:r>
              <a:rPr lang="en-IE" dirty="0"/>
              <a:t>What does short-term preparation for GMGY entail?</a:t>
            </a:r>
          </a:p>
        </p:txBody>
      </p:sp>
      <p:sp>
        <p:nvSpPr>
          <p:cNvPr id="3" name="Content Placeholder 2">
            <a:extLst>
              <a:ext uri="{FF2B5EF4-FFF2-40B4-BE49-F238E27FC236}">
                <a16:creationId xmlns:a16="http://schemas.microsoft.com/office/drawing/2014/main" id="{87FE80D9-F946-4A7F-AD60-0B774A662B68}"/>
              </a:ext>
            </a:extLst>
          </p:cNvPr>
          <p:cNvSpPr>
            <a:spLocks noGrp="1"/>
          </p:cNvSpPr>
          <p:nvPr>
            <p:ph idx="1"/>
          </p:nvPr>
        </p:nvSpPr>
        <p:spPr>
          <a:xfrm>
            <a:off x="838199" y="2247168"/>
            <a:ext cx="8161421" cy="3880916"/>
          </a:xfrm>
        </p:spPr>
        <p:txBody>
          <a:bodyPr>
            <a:normAutofit fontScale="25000" lnSpcReduction="20000"/>
          </a:bodyPr>
          <a:lstStyle/>
          <a:p>
            <a:r>
              <a:rPr lang="en-IE" sz="9600" b="0" i="0" u="none" strike="noStrike" dirty="0">
                <a:solidFill>
                  <a:srgbClr val="000000"/>
                </a:solidFill>
                <a:effectLst/>
              </a:rPr>
              <a:t>preparing </a:t>
            </a:r>
            <a:r>
              <a:rPr lang="en-IE" sz="9600" b="1" i="0" strike="noStrike" dirty="0">
                <a:solidFill>
                  <a:srgbClr val="000000"/>
                </a:solidFill>
                <a:effectLst/>
              </a:rPr>
              <a:t>for </a:t>
            </a:r>
            <a:r>
              <a:rPr lang="en-IE" sz="9600" i="0" u="none" strike="noStrike" dirty="0">
                <a:solidFill>
                  <a:srgbClr val="000000"/>
                </a:solidFill>
                <a:effectLst/>
              </a:rPr>
              <a:t>lessons</a:t>
            </a:r>
          </a:p>
          <a:p>
            <a:r>
              <a:rPr lang="en-GB" sz="9600" b="0" i="0" u="none" strike="noStrike" dirty="0">
                <a:solidFill>
                  <a:srgbClr val="000000"/>
                </a:solidFill>
                <a:effectLst/>
              </a:rPr>
              <a:t>a </a:t>
            </a:r>
            <a:r>
              <a:rPr lang="en-GB" sz="9600" b="1" i="0" u="none" strike="noStrike" dirty="0">
                <a:solidFill>
                  <a:srgbClr val="000000"/>
                </a:solidFill>
                <a:effectLst/>
              </a:rPr>
              <a:t>sustained period </a:t>
            </a:r>
            <a:r>
              <a:rPr lang="en-GB" sz="9600" i="0" u="none" strike="noStrike" dirty="0">
                <a:solidFill>
                  <a:srgbClr val="000000"/>
                </a:solidFill>
                <a:effectLst/>
              </a:rPr>
              <a:t>of teaching and learning</a:t>
            </a:r>
          </a:p>
          <a:p>
            <a:pPr marL="0" indent="0">
              <a:buNone/>
            </a:pPr>
            <a:endParaRPr lang="en-GB" sz="9600" dirty="0">
              <a:solidFill>
                <a:srgbClr val="000000"/>
              </a:solidFill>
            </a:endParaRPr>
          </a:p>
          <a:p>
            <a:pPr marL="0" indent="0">
              <a:buNone/>
            </a:pPr>
            <a:r>
              <a:rPr lang="en-GB" sz="9600" b="1" i="0" u="none" strike="noStrike" dirty="0">
                <a:solidFill>
                  <a:srgbClr val="000000"/>
                </a:solidFill>
                <a:effectLst/>
              </a:rPr>
              <a:t>Key Considerations</a:t>
            </a:r>
          </a:p>
          <a:p>
            <a:pPr>
              <a:buFont typeface="Arial" panose="020B0604020202020204" pitchFamily="34" charset="0"/>
              <a:buChar char="•"/>
            </a:pPr>
            <a:r>
              <a:rPr lang="en-GB" sz="9600" b="0" i="0" u="none" strike="noStrike" dirty="0">
                <a:solidFill>
                  <a:srgbClr val="000000"/>
                </a:solidFill>
                <a:effectLst/>
              </a:rPr>
              <a:t>What will the children learn? What will be their </a:t>
            </a:r>
            <a:r>
              <a:rPr lang="en-GB" sz="9600" b="1" i="0" u="none" strike="noStrike" dirty="0">
                <a:solidFill>
                  <a:srgbClr val="000000"/>
                </a:solidFill>
                <a:effectLst/>
              </a:rPr>
              <a:t>focus of new learning</a:t>
            </a:r>
            <a:r>
              <a:rPr lang="en-GB" sz="9600" b="0" i="0" u="none" strike="noStrike" dirty="0">
                <a:solidFill>
                  <a:srgbClr val="000000"/>
                </a:solidFill>
                <a:effectLst/>
              </a:rPr>
              <a:t>?</a:t>
            </a:r>
            <a:endParaRPr lang="en-GB" sz="9600" dirty="0"/>
          </a:p>
          <a:p>
            <a:pPr>
              <a:buFont typeface="Arial" panose="020B0604020202020204" pitchFamily="34" charset="0"/>
              <a:buChar char="•"/>
            </a:pPr>
            <a:r>
              <a:rPr lang="en-GB" sz="9600" b="0" i="0" u="none" strike="noStrike" dirty="0">
                <a:solidFill>
                  <a:srgbClr val="000000"/>
                </a:solidFill>
                <a:effectLst/>
              </a:rPr>
              <a:t>How will I facilitate this new learning? What </a:t>
            </a:r>
            <a:r>
              <a:rPr lang="en-GB" sz="9600" b="1" i="0" u="none" strike="noStrike" dirty="0">
                <a:solidFill>
                  <a:srgbClr val="000000"/>
                </a:solidFill>
                <a:effectLst/>
              </a:rPr>
              <a:t>learning experiences</a:t>
            </a:r>
            <a:r>
              <a:rPr lang="en-GB" sz="9600" b="0" i="0" u="none" strike="noStrike" dirty="0">
                <a:solidFill>
                  <a:srgbClr val="000000"/>
                </a:solidFill>
                <a:effectLst/>
              </a:rPr>
              <a:t> will I provide?</a:t>
            </a:r>
            <a:endParaRPr lang="en-GB" sz="9600" dirty="0"/>
          </a:p>
          <a:p>
            <a:pPr>
              <a:buFont typeface="Arial" panose="020B0604020202020204" pitchFamily="34" charset="0"/>
              <a:buChar char="•"/>
            </a:pPr>
            <a:r>
              <a:rPr lang="en-GB" sz="9600" b="0" i="0" u="none" strike="noStrike" dirty="0">
                <a:solidFill>
                  <a:srgbClr val="000000"/>
                </a:solidFill>
                <a:effectLst/>
              </a:rPr>
              <a:t>How will the children demonstrate this new learning? How will I </a:t>
            </a:r>
            <a:r>
              <a:rPr lang="en-GB" sz="9600" b="1" i="0" u="none" strike="noStrike" dirty="0">
                <a:solidFill>
                  <a:srgbClr val="000000"/>
                </a:solidFill>
                <a:effectLst/>
              </a:rPr>
              <a:t>assess</a:t>
            </a:r>
            <a:r>
              <a:rPr lang="en-GB" sz="9600" b="0" i="0" u="none" strike="noStrike" dirty="0">
                <a:solidFill>
                  <a:srgbClr val="000000"/>
                </a:solidFill>
                <a:effectLst/>
              </a:rPr>
              <a:t> the skills, concepts, values and dispositions they have developed?</a:t>
            </a:r>
            <a:endParaRPr lang="en-GB" sz="9600" dirty="0"/>
          </a:p>
          <a:p>
            <a:pPr marL="0" indent="0">
              <a:buNone/>
            </a:pPr>
            <a:endParaRPr lang="en-GB" i="0" u="none" strike="noStrike" dirty="0">
              <a:solidFill>
                <a:srgbClr val="000000"/>
              </a:solidFill>
              <a:effectLst/>
            </a:endParaRPr>
          </a:p>
          <a:p>
            <a:pPr marL="0" indent="0">
              <a:buNone/>
            </a:pPr>
            <a:endParaRPr lang="en-GB" i="0" u="none" strike="noStrike" dirty="0">
              <a:solidFill>
                <a:srgbClr val="000000"/>
              </a:solidFill>
              <a:effectLst/>
            </a:endParaRPr>
          </a:p>
          <a:p>
            <a:pPr marL="0" indent="0">
              <a:buNone/>
            </a:pPr>
            <a:endParaRPr lang="en-GB" i="0" u="none" strike="noStrike" dirty="0">
              <a:solidFill>
                <a:srgbClr val="000000"/>
              </a:solidFill>
              <a:effectLst/>
            </a:endParaRPr>
          </a:p>
          <a:p>
            <a:endParaRPr lang="en-IE" dirty="0"/>
          </a:p>
        </p:txBody>
      </p:sp>
      <p:pic>
        <p:nvPicPr>
          <p:cNvPr id="4" name="Picture 3">
            <a:extLst>
              <a:ext uri="{FF2B5EF4-FFF2-40B4-BE49-F238E27FC236}">
                <a16:creationId xmlns:a16="http://schemas.microsoft.com/office/drawing/2014/main" id="{0A0D0DC1-874D-48ED-9AA4-76871A3E7C9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7700" y="556971"/>
            <a:ext cx="1041000" cy="973953"/>
          </a:xfrm>
          <a:prstGeom prst="rect">
            <a:avLst/>
          </a:prstGeom>
        </p:spPr>
      </p:pic>
      <p:pic>
        <p:nvPicPr>
          <p:cNvPr id="5" name="Picture 4" descr="A picture containing text, person, crowd&#10;&#10;Description automatically generated">
            <a:extLst>
              <a:ext uri="{FF2B5EF4-FFF2-40B4-BE49-F238E27FC236}">
                <a16:creationId xmlns:a16="http://schemas.microsoft.com/office/drawing/2014/main" id="{5F30704F-EE93-4031-9810-CE7739B1F0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2240" y="1970004"/>
            <a:ext cx="2477334" cy="34942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11442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TBI Template 01" id="{87BC788C-48F1-4C8C-9B28-73524B150823}" vid="{E92A7D3E-B29B-4484-AFAF-C90D716974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23A94BE39314F45BE446FD852D8311D" ma:contentTypeVersion="12" ma:contentTypeDescription="Create a new document." ma:contentTypeScope="" ma:versionID="88a56fd5ab5fe0eb3c1ce04516d47d6b">
  <xsd:schema xmlns:xsd="http://www.w3.org/2001/XMLSchema" xmlns:xs="http://www.w3.org/2001/XMLSchema" xmlns:p="http://schemas.microsoft.com/office/2006/metadata/properties" xmlns:ns2="f35ec88c-fc77-46bf-8930-569eafcc3952" xmlns:ns3="5a514c31-15a0-4871-8c00-6382a82a9df1" targetNamespace="http://schemas.microsoft.com/office/2006/metadata/properties" ma:root="true" ma:fieldsID="70b1d01fed42866c76edb5bd2708bc9b" ns2:_="" ns3:_="">
    <xsd:import namespace="f35ec88c-fc77-46bf-8930-569eafcc3952"/>
    <xsd:import namespace="5a514c31-15a0-4871-8c00-6382a82a9df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5ec88c-fc77-46bf-8930-569eafcc39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a514c31-15a0-4871-8c00-6382a82a9df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0508E3-15CD-45EC-9EC4-184AD16EF068}">
  <ds:schemaRefs>
    <ds:schemaRef ds:uri="http://schemas.microsoft.com/sharepoint/v3/contenttype/forms"/>
  </ds:schemaRefs>
</ds:datastoreItem>
</file>

<file path=customXml/itemProps2.xml><?xml version="1.0" encoding="utf-8"?>
<ds:datastoreItem xmlns:ds="http://schemas.openxmlformats.org/officeDocument/2006/customXml" ds:itemID="{9B36A068-307A-477F-ACDE-7E4502B7CA1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49D52EB-15CB-4FBC-BEF6-230FB505D4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5ec88c-fc77-46bf-8930-569eafcc3952"/>
    <ds:schemaRef ds:uri="5a514c31-15a0-4871-8c00-6382a82a9d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ETBI PowerPoint Presentation Template2</Template>
  <TotalTime>6260</TotalTime>
  <Words>2583</Words>
  <Application>Microsoft Office PowerPoint</Application>
  <PresentationFormat>Widescreen</PresentationFormat>
  <Paragraphs>223</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Amatic</vt:lpstr>
      <vt:lpstr>Arial</vt:lpstr>
      <vt:lpstr>Calibri</vt:lpstr>
      <vt:lpstr>Calibri Light</vt:lpstr>
      <vt:lpstr>Open Sans</vt:lpstr>
      <vt:lpstr>YAD7QhG2T6o 0</vt:lpstr>
      <vt:lpstr>Office Theme</vt:lpstr>
      <vt:lpstr>Short-Term Preparation for Teaching and Learning</vt:lpstr>
      <vt:lpstr>Rationale</vt:lpstr>
      <vt:lpstr>What should underpin preparation for GMGY?</vt:lpstr>
      <vt:lpstr>How do teachers prepare for teaching and learning in GMGY?</vt:lpstr>
      <vt:lpstr>Invisible Preparation</vt:lpstr>
      <vt:lpstr>Visible Preparation</vt:lpstr>
      <vt:lpstr>Recorded Preparation</vt:lpstr>
      <vt:lpstr>Activity</vt:lpstr>
      <vt:lpstr>What does short-term preparation for GMGY entail?</vt:lpstr>
      <vt:lpstr>How do you identify the focus of new learning?</vt:lpstr>
      <vt:lpstr>What Are Learning Outcomes?</vt:lpstr>
      <vt:lpstr>Activity</vt:lpstr>
      <vt:lpstr>Using GMGY Learning Outcomes</vt:lpstr>
      <vt:lpstr>Suggested Focus of New Learning </vt:lpstr>
      <vt:lpstr>Using GMGY Learning Outcomes</vt:lpstr>
      <vt:lpstr>What are Learning Experiences?</vt:lpstr>
      <vt:lpstr>Developing Learning Experiences</vt:lpstr>
      <vt:lpstr>How can teachers assess children’s learning in GMGY?</vt:lpstr>
      <vt:lpstr>PowerPoint Presentation</vt:lpstr>
      <vt:lpstr>Short-Term Plans</vt:lpstr>
      <vt:lpstr>Discussion</vt:lpstr>
      <vt:lpstr>Timetabling</vt:lpstr>
      <vt:lpstr>Discussion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GMGY Coordinator Briefing</dc:title>
  <dc:creator>Megan Whyte</dc:creator>
  <cp:lastModifiedBy>Megan Whyte</cp:lastModifiedBy>
  <cp:revision>10</cp:revision>
  <dcterms:created xsi:type="dcterms:W3CDTF">2021-09-06T16:03:43Z</dcterms:created>
  <dcterms:modified xsi:type="dcterms:W3CDTF">2021-11-05T14:31:30Z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0x010100423A94BE39314F45BE446FD852D8311D</vt:lpwstr>
  </property>
</Properties>
</file>